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B0E23-9C14-4BAF-8B72-D80B8E0C6B13}" type="datetimeFigureOut">
              <a:rPr lang="sv-SE" smtClean="0"/>
              <a:t>2020-12-01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442DB-E75E-483C-9E5B-E44B5C101D4D}" type="slidenum">
              <a:rPr lang="sv-SE" smtClean="0"/>
              <a:t>‹#›</a:t>
            </a:fld>
            <a:endParaRPr lang="sv-SE"/>
          </a:p>
        </p:txBody>
      </p:sp>
    </p:spTree>
    <p:extLst>
      <p:ext uri="{BB962C8B-B14F-4D97-AF65-F5344CB8AC3E}">
        <p14:creationId xmlns:p14="http://schemas.microsoft.com/office/powerpoint/2010/main" val="403512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4EF-DA16-4C40-9E0C-535873E816EB}"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893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Arbetsmiljö brukar indelas i fysisk, organisatorisk och social arbetsmiljö.</a:t>
            </a:r>
          </a:p>
          <a:p>
            <a:r>
              <a:rPr lang="sv-SE" dirty="0"/>
              <a:t>I Arbetsmiljöverkets föreskrift AFS 2015:4 behandlas särskilt den organisatoriska och sociala arbetsmiljön, som ofta förkortas OSA.</a:t>
            </a:r>
          </a:p>
          <a:p>
            <a:r>
              <a:rPr lang="sv-SE" dirty="0"/>
              <a:t> </a:t>
            </a:r>
          </a:p>
          <a:p>
            <a:r>
              <a:rPr lang="sv-SE" dirty="0"/>
              <a:t>Organisatorisk arbetsmiljö är till exempel </a:t>
            </a:r>
          </a:p>
          <a:p>
            <a:pPr lvl="0"/>
            <a:r>
              <a:rPr lang="sv-SE" dirty="0"/>
              <a:t>ledning och styrning av arbetet				</a:t>
            </a:r>
          </a:p>
          <a:p>
            <a:pPr lvl="0"/>
            <a:r>
              <a:rPr lang="sv-SE" dirty="0"/>
              <a:t>hur vi kommunicerar med varandra, eller delar med oss av information</a:t>
            </a:r>
          </a:p>
          <a:p>
            <a:pPr lvl="0"/>
            <a:r>
              <a:rPr lang="sv-SE" dirty="0"/>
              <a:t>om vi upplever delaktighet och handlingsutrymme</a:t>
            </a:r>
          </a:p>
          <a:p>
            <a:pPr lvl="0"/>
            <a:r>
              <a:rPr lang="sv-SE" dirty="0"/>
              <a:t>hur våra arbetsuppgifter fördelas inom avdelningen</a:t>
            </a:r>
          </a:p>
          <a:p>
            <a:pPr lvl="0"/>
            <a:r>
              <a:rPr lang="sv-SE" dirty="0"/>
              <a:t>vilka krav som ställs på oss, vilka resurser och ansvar vi har i vårt arbete</a:t>
            </a:r>
          </a:p>
          <a:p>
            <a:r>
              <a:rPr lang="sv-SE" dirty="0"/>
              <a:t> </a:t>
            </a:r>
          </a:p>
          <a:p>
            <a:r>
              <a:rPr lang="sv-SE" dirty="0"/>
              <a:t>Social arbetsmiljö är</a:t>
            </a:r>
          </a:p>
          <a:p>
            <a:pPr lvl="0"/>
            <a:r>
              <a:rPr lang="sv-SE" dirty="0"/>
              <a:t>Hur vi är mot varandra på arbetsplatsen</a:t>
            </a:r>
          </a:p>
          <a:p>
            <a:pPr lvl="0"/>
            <a:r>
              <a:rPr lang="sv-SE" dirty="0"/>
              <a:t>Hur vi samarbetar med varandra</a:t>
            </a:r>
          </a:p>
          <a:p>
            <a:pPr lvl="0"/>
            <a:r>
              <a:rPr lang="sv-SE" dirty="0"/>
              <a:t>Vilket stöd vi får av varandra eller av vår chef</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E975-FBED-44AA-9B48-208B92244E8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065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Precis som det finns risker i den fysiska arbetsmiljön så finns det risker i den organisatoriska och sociala arbetsmiljön.</a:t>
            </a:r>
          </a:p>
          <a:p>
            <a:r>
              <a:rPr lang="sv-SE" dirty="0"/>
              <a:t>Det kan till exempel vara </a:t>
            </a:r>
          </a:p>
          <a:p>
            <a:pPr lvl="0"/>
            <a:r>
              <a:rPr lang="sv-SE" dirty="0"/>
              <a:t>Mängden arbete som ska hinnas med, kanske inom en viss tidsram som är för snäv</a:t>
            </a:r>
          </a:p>
          <a:p>
            <a:pPr lvl="0"/>
            <a:r>
              <a:rPr lang="sv-SE" dirty="0"/>
              <a:t>Att vi tycker att en uppgift är för svår eller för emotionellt påfrestande.</a:t>
            </a:r>
          </a:p>
          <a:p>
            <a:pPr lvl="0"/>
            <a:r>
              <a:rPr lang="sv-SE" dirty="0"/>
              <a:t>Att vi har en hög kognitiv belastning, alltså har för många bollar i luften samtidigt</a:t>
            </a:r>
          </a:p>
          <a:p>
            <a:pPr lvl="0"/>
            <a:r>
              <a:rPr lang="sv-SE" dirty="0"/>
              <a:t>Att vi arbetar mycket övertid eller långa arbetspass utan tillräckligt med återhämtning.</a:t>
            </a:r>
          </a:p>
          <a:p>
            <a:r>
              <a:rPr lang="sv-SE" dirty="0"/>
              <a:t> </a:t>
            </a:r>
          </a:p>
          <a:p>
            <a:r>
              <a:rPr lang="sv-SE" dirty="0"/>
              <a:t>En ohälsosam arbetssituation uppstår när </a:t>
            </a:r>
            <a:r>
              <a:rPr lang="sv-SE" b="1" dirty="0"/>
              <a:t>kraven</a:t>
            </a:r>
            <a:r>
              <a:rPr lang="sv-SE" dirty="0"/>
              <a:t> överstiger </a:t>
            </a:r>
            <a:r>
              <a:rPr lang="sv-SE" b="1" dirty="0"/>
              <a:t>resurserna</a:t>
            </a:r>
            <a:r>
              <a:rPr lang="sv-SE" dirty="0"/>
              <a:t> under en längre tid, och möjligheten till </a:t>
            </a:r>
            <a:r>
              <a:rPr lang="sv-SE" b="1" dirty="0"/>
              <a:t>återhämtning</a:t>
            </a:r>
            <a:r>
              <a:rPr lang="sv-SE" dirty="0"/>
              <a:t> inte är tillräcklig. </a:t>
            </a:r>
          </a:p>
          <a:p>
            <a:r>
              <a:rPr lang="sv-SE" dirty="0"/>
              <a:t>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E975-FBED-44AA-9B48-208B92244E8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08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sätt att förebygga OSA-risker är att vara uppmärksam på </a:t>
            </a:r>
          </a:p>
          <a:p>
            <a:pPr lvl="0"/>
            <a:r>
              <a:rPr lang="sv-SE" dirty="0"/>
              <a:t>konflikter i arbetsgruppen</a:t>
            </a:r>
          </a:p>
          <a:p>
            <a:pPr lvl="0"/>
            <a:r>
              <a:rPr lang="sv-SE" dirty="0"/>
              <a:t>hur arbetet är fördelat inom gruppen</a:t>
            </a:r>
          </a:p>
          <a:p>
            <a:pPr lvl="0"/>
            <a:r>
              <a:rPr lang="sv-SE" dirty="0"/>
              <a:t>vilka förutsättningar finns för samarbete mellan medarbetarna</a:t>
            </a:r>
          </a:p>
          <a:p>
            <a:pPr lvl="0"/>
            <a:r>
              <a:rPr lang="sv-SE" dirty="0"/>
              <a:t>konsekvenser av förändringar av olika slag, tex en omorganisation</a:t>
            </a:r>
          </a:p>
          <a:p>
            <a:r>
              <a:rPr lang="sv-SE" dirty="0"/>
              <a:t> </a:t>
            </a:r>
          </a:p>
          <a:p>
            <a:r>
              <a:rPr lang="sv-SE" dirty="0"/>
              <a:t>Ha också koll på tidiga signaler på ohälsa</a:t>
            </a:r>
          </a:p>
          <a:p>
            <a:r>
              <a:rPr lang="sv-SE" dirty="0"/>
              <a:t> </a:t>
            </a:r>
          </a:p>
          <a:p>
            <a:r>
              <a:rPr lang="sv-SE" dirty="0"/>
              <a:t>Tidiga signaler på ohälsa kan vara</a:t>
            </a:r>
          </a:p>
          <a:p>
            <a:pPr lvl="0"/>
            <a:r>
              <a:rPr lang="sv-SE" dirty="0"/>
              <a:t>Bristande motivation, nedstämdhet, blir lättare irriterad än tidigare</a:t>
            </a:r>
          </a:p>
          <a:p>
            <a:pPr lvl="0"/>
            <a:r>
              <a:rPr lang="sv-SE" dirty="0"/>
              <a:t>Försämrad koncentrationsförmåga, ökad glömska, svårare att komma igång och ta initiativ, svårare att fatta beslut</a:t>
            </a:r>
          </a:p>
          <a:p>
            <a:pPr lvl="0"/>
            <a:r>
              <a:rPr lang="sv-SE" dirty="0"/>
              <a:t>Låg kvalitet på arbetet eller sen leverans av arbetsresultat</a:t>
            </a:r>
          </a:p>
          <a:p>
            <a:pPr lvl="0"/>
            <a:r>
              <a:rPr lang="sv-SE" dirty="0"/>
              <a:t>Konflikter, samarbetssvårigheter, kränkningar, trakasserier</a:t>
            </a:r>
          </a:p>
          <a:p>
            <a:pPr lvl="0"/>
            <a:r>
              <a:rPr lang="sv-SE" dirty="0"/>
              <a:t>Värk, sömnbesvär, mag-tarmbesvär</a:t>
            </a:r>
          </a:p>
          <a:p>
            <a:pPr lvl="0"/>
            <a:r>
              <a:rPr lang="sv-SE" dirty="0"/>
              <a:t>Sjukskrivningar, sjuknärvaro, hög personalomsättning</a:t>
            </a:r>
          </a:p>
          <a:p>
            <a:pPr lvl="0"/>
            <a:r>
              <a:rPr lang="sv-SE" dirty="0"/>
              <a:t>Olyckstillbud</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E975-FBED-44AA-9B48-208B92244E8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095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Tecken och signaler på ohälsosam arbetsbelastning</a:t>
            </a:r>
          </a:p>
          <a:p>
            <a:r>
              <a:rPr lang="sv-SE" dirty="0" smtClean="0"/>
              <a:t>En</a:t>
            </a:r>
            <a:r>
              <a:rPr lang="sv-SE" baseline="0" dirty="0" smtClean="0"/>
              <a:t> ohälsosam arbetsbelastning handlar om mer än mängden arbete som ska utföras (se tidigare bild), och kan visa sig på olika sätt hos olika arbetstagare. Ofta kan man se en kombination av tecken och signaler hos en eller flera av arbetstagarna (eller hos sig själv) och det är då viktigt att ta ett samtal för att tillsammans med arbetstagaren försöka reda ut vad det beror på och vad du som chef kan göra.</a:t>
            </a:r>
          </a:p>
          <a:p>
            <a:endParaRPr lang="sv-SE" baseline="0" dirty="0" smtClean="0"/>
          </a:p>
          <a:p>
            <a:r>
              <a:rPr lang="sv-SE" baseline="0" dirty="0" smtClean="0"/>
              <a:t>Kränkningar och trakasserier kan bero på en ohälsosam arbetsbelastning, dock inte alltid. Det är viktigt att du som chef snabbt tar ett samtal med den/de som blir utsatta och den/de som utsätter för att reda ut vad det är som hänt och varför. Kränkande särbehandling omfattas av arbetsmiljölagstiftningen, medan trakasserier på grund av någon av diskrimineringsgrunderna omfattas av diskrimineringslagen.</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E975-FBED-44AA-9B48-208B92244E8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36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anställda har ett ansvar att bidra till en bra arbetsmiljö. Som chef har du ett extra ansvar att vara uppmärksam på riskerna i arbetsmiljön. Ett tips till dig som chef är att du tar dig en funderare på vilka OSA-relaterade risker som finns just på er arbetsplats. Gör gärna den där funderingen tillsammans med ditt skyddsombud eller med dina medarbetare. Tillsammans kan ni förebygga riskerna. </a:t>
            </a:r>
          </a:p>
          <a:p>
            <a:r>
              <a:rPr lang="sv-SE" dirty="0"/>
              <a:t> </a:t>
            </a:r>
          </a:p>
          <a:p>
            <a:endParaRPr lang="sv-SE" dirty="0"/>
          </a:p>
        </p:txBody>
      </p:sp>
      <p:sp>
        <p:nvSpPr>
          <p:cNvPr id="4" name="Platshållare för bildnummer 3"/>
          <p:cNvSpPr>
            <a:spLocks noGrp="1"/>
          </p:cNvSpPr>
          <p:nvPr>
            <p:ph type="sldNum" sz="quarter" idx="10"/>
          </p:nvPr>
        </p:nvSpPr>
        <p:spPr/>
        <p:txBody>
          <a:bodyPr/>
          <a:lstStyle/>
          <a:p>
            <a:fld id="{901442DB-E75E-483C-9E5B-E44B5C101D4D}" type="slidenum">
              <a:rPr lang="sv-SE" smtClean="0"/>
              <a:t>6</a:t>
            </a:fld>
            <a:endParaRPr lang="sv-SE"/>
          </a:p>
        </p:txBody>
      </p:sp>
    </p:spTree>
    <p:extLst>
      <p:ext uri="{BB962C8B-B14F-4D97-AF65-F5344CB8AC3E}">
        <p14:creationId xmlns:p14="http://schemas.microsoft.com/office/powerpoint/2010/main" val="4067575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text 5">
            <a:extLst>
              <a:ext uri="{FF2B5EF4-FFF2-40B4-BE49-F238E27FC236}">
                <a16:creationId xmlns:a16="http://schemas.microsoft.com/office/drawing/2014/main" id="{A73B72C7-EA56-AA4A-8362-7A93E61ED505}"/>
              </a:ext>
            </a:extLst>
          </p:cNvPr>
          <p:cNvSpPr>
            <a:spLocks noGrp="1"/>
          </p:cNvSpPr>
          <p:nvPr>
            <p:ph type="body" sz="quarter" idx="10" hasCustomPrompt="1"/>
          </p:nvPr>
        </p:nvSpPr>
        <p:spPr>
          <a:xfrm>
            <a:off x="6853855" y="1522858"/>
            <a:ext cx="4967636" cy="639762"/>
          </a:xfrm>
        </p:spPr>
        <p:txBody>
          <a:bodyPr>
            <a:no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Enradig titel</a:t>
            </a:r>
          </a:p>
        </p:txBody>
      </p:sp>
      <p:pic>
        <p:nvPicPr>
          <p:cNvPr id="13" name="Bildobjekt 12">
            <a:extLst>
              <a:ext uri="{FF2B5EF4-FFF2-40B4-BE49-F238E27FC236}">
                <a16:creationId xmlns:a16="http://schemas.microsoft.com/office/drawing/2014/main" id="{3A8EFBAE-371E-E046-8879-6F2B8A74E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1761" y="1632438"/>
            <a:ext cx="808477" cy="993215"/>
          </a:xfrm>
          <a:prstGeom prst="rect">
            <a:avLst/>
          </a:prstGeom>
        </p:spPr>
      </p:pic>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6853854" y="2430010"/>
            <a:ext cx="5146059"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6853855" y="2313232"/>
            <a:ext cx="5146058"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3" name="Bildobjekt 22">
            <a:extLst>
              <a:ext uri="{FF2B5EF4-FFF2-40B4-BE49-F238E27FC236}">
                <a16:creationId xmlns:a16="http://schemas.microsoft.com/office/drawing/2014/main" id="{E67EF931-F7AE-D74F-A8D9-A4EA6F2817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208936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ör skrymmande graf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1620000" y="359999"/>
            <a:ext cx="8820000" cy="1199860"/>
          </a:xfrm>
        </p:spPr>
        <p:txBody>
          <a:bodyPr>
            <a:normAutofit/>
          </a:bodyPr>
          <a:lstStyle>
            <a:lvl1pPr>
              <a:defRPr sz="4800"/>
            </a:lvl1pPr>
          </a:lstStyle>
          <a:p>
            <a:r>
              <a:rPr lang="sv-SE" dirty="0"/>
              <a:t>För skrymmande grafik</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1559859"/>
            <a:ext cx="8820000" cy="4560140"/>
          </a:xfrm>
        </p:spPr>
        <p:txBody>
          <a:bodyPr/>
          <a:lstStyle>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134383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 textruta stor">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p:nvPr>
        </p:nvSpPr>
        <p:spPr>
          <a:xfrm>
            <a:off x="192088" y="188913"/>
            <a:ext cx="11807825" cy="6480175"/>
          </a:xfrm>
          <a:solidFill>
            <a:schemeClr val="bg2"/>
          </a:solidFill>
        </p:spPr>
        <p:txBody>
          <a:bodyPr/>
          <a:lstStyle/>
          <a:p>
            <a:endParaRPr lang="sv-SE"/>
          </a:p>
        </p:txBody>
      </p:sp>
      <p:sp>
        <p:nvSpPr>
          <p:cNvPr id="3" name="Platshållare för text 2">
            <a:extLst>
              <a:ext uri="{FF2B5EF4-FFF2-40B4-BE49-F238E27FC236}">
                <a16:creationId xmlns:a16="http://schemas.microsoft.com/office/drawing/2014/main" id="{2E046CE9-72AE-E244-87D3-B62AED9EB80A}"/>
              </a:ext>
            </a:extLst>
          </p:cNvPr>
          <p:cNvSpPr>
            <a:spLocks noGrp="1"/>
          </p:cNvSpPr>
          <p:nvPr>
            <p:ph type="body" sz="quarter" idx="11" hasCustomPrompt="1"/>
          </p:nvPr>
        </p:nvSpPr>
        <p:spPr>
          <a:xfrm>
            <a:off x="6747640" y="4695972"/>
            <a:ext cx="5444359" cy="1389681"/>
          </a:xfrm>
          <a:solidFill>
            <a:schemeClr val="bg1"/>
          </a:solidFill>
        </p:spPr>
        <p:txBody>
          <a:bodyPr wrap="square" lIns="540000" tIns="432000" rIns="360000" bIns="540000" anchor="b" anchorCtr="0">
            <a:spAutoFit/>
          </a:bodyPr>
          <a:lstStyle>
            <a:lvl1pPr marL="0" indent="0">
              <a:spcBef>
                <a:spcPts val="0"/>
              </a:spcBef>
              <a:buNone/>
              <a:defRPr sz="2600" b="0" i="0">
                <a:solidFill>
                  <a:schemeClr val="accent1"/>
                </a:solidFill>
                <a:latin typeface="Times New Roman" panose="02020603050405020304" pitchFamily="18" charset="0"/>
                <a:cs typeface="Times New Roman" panose="02020603050405020304" pitchFamily="18" charset="0"/>
              </a:defRPr>
            </a:lvl1pPr>
          </a:lstStyle>
          <a:p>
            <a:r>
              <a:rPr lang="sv-SE" dirty="0"/>
              <a:t>Skriv text här </a:t>
            </a:r>
          </a:p>
        </p:txBody>
      </p:sp>
    </p:spTree>
    <p:extLst>
      <p:ext uri="{BB962C8B-B14F-4D97-AF65-F5344CB8AC3E}">
        <p14:creationId xmlns:p14="http://schemas.microsoft.com/office/powerpoint/2010/main" val="1994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 textruta liten">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p:nvPr>
        </p:nvSpPr>
        <p:spPr>
          <a:xfrm>
            <a:off x="192088" y="188913"/>
            <a:ext cx="11807825" cy="6480175"/>
          </a:xfrm>
          <a:solidFill>
            <a:schemeClr val="bg2"/>
          </a:solidFill>
        </p:spPr>
        <p:txBody>
          <a:bodyPr/>
          <a:lstStyle/>
          <a:p>
            <a:endParaRPr lang="sv-SE"/>
          </a:p>
        </p:txBody>
      </p:sp>
      <p:sp>
        <p:nvSpPr>
          <p:cNvPr id="3" name="Platshållare för text 2">
            <a:extLst>
              <a:ext uri="{FF2B5EF4-FFF2-40B4-BE49-F238E27FC236}">
                <a16:creationId xmlns:a16="http://schemas.microsoft.com/office/drawing/2014/main" id="{2E046CE9-72AE-E244-87D3-B62AED9EB80A}"/>
              </a:ext>
            </a:extLst>
          </p:cNvPr>
          <p:cNvSpPr>
            <a:spLocks noGrp="1"/>
          </p:cNvSpPr>
          <p:nvPr>
            <p:ph type="body" sz="quarter" idx="11" hasCustomPrompt="1"/>
          </p:nvPr>
        </p:nvSpPr>
        <p:spPr>
          <a:xfrm>
            <a:off x="8075613" y="4695972"/>
            <a:ext cx="4116386" cy="1389681"/>
          </a:xfrm>
          <a:solidFill>
            <a:schemeClr val="bg1"/>
          </a:solidFill>
        </p:spPr>
        <p:txBody>
          <a:bodyPr wrap="square" lIns="540000" tIns="432000" rIns="360000" bIns="540000" anchor="b" anchorCtr="0">
            <a:spAutoFit/>
          </a:bodyPr>
          <a:lstStyle>
            <a:lvl1pPr marL="0" indent="0">
              <a:spcBef>
                <a:spcPts val="0"/>
              </a:spcBef>
              <a:buNone/>
              <a:defRPr sz="2600" b="0" i="0">
                <a:solidFill>
                  <a:schemeClr val="accent1"/>
                </a:solidFill>
                <a:latin typeface="Times New Roman" panose="02020603050405020304" pitchFamily="18" charset="0"/>
                <a:cs typeface="Times New Roman" panose="02020603050405020304" pitchFamily="18" charset="0"/>
              </a:defRPr>
            </a:lvl1pPr>
          </a:lstStyle>
          <a:p>
            <a:r>
              <a:rPr lang="sv-SE" dirty="0"/>
              <a:t>Skriv text här</a:t>
            </a:r>
          </a:p>
        </p:txBody>
      </p:sp>
    </p:spTree>
    <p:extLst>
      <p:ext uri="{BB962C8B-B14F-4D97-AF65-F5344CB8AC3E}">
        <p14:creationId xmlns:p14="http://schemas.microsoft.com/office/powerpoint/2010/main" val="151630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tt kort och kärnfullt budska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FEA4A-5ABD-6A4D-88CB-42E58CB14292}"/>
              </a:ext>
            </a:extLst>
          </p:cNvPr>
          <p:cNvSpPr>
            <a:spLocks noGrp="1"/>
          </p:cNvSpPr>
          <p:nvPr>
            <p:ph type="title" hasCustomPrompt="1"/>
          </p:nvPr>
        </p:nvSpPr>
        <p:spPr>
          <a:xfrm>
            <a:off x="192087" y="2785298"/>
            <a:ext cx="11807825" cy="615553"/>
          </a:xfrm>
        </p:spPr>
        <p:txBody>
          <a:bodyPr bIns="0" anchor="ctr" anchorCtr="0">
            <a:spAutoFit/>
          </a:bodyPr>
          <a:lstStyle>
            <a:lvl1pPr algn="ctr">
              <a:lnSpc>
                <a:spcPct val="100000"/>
              </a:lnSpc>
              <a:defRPr sz="4000"/>
            </a:lvl1pPr>
          </a:lstStyle>
          <a:p>
            <a:r>
              <a:rPr lang="sv-SE" dirty="0"/>
              <a:t>Klicka här för att ändra format</a:t>
            </a:r>
          </a:p>
        </p:txBody>
      </p:sp>
    </p:spTree>
    <p:extLst>
      <p:ext uri="{BB962C8B-B14F-4D97-AF65-F5344CB8AC3E}">
        <p14:creationId xmlns:p14="http://schemas.microsoft.com/office/powerpoint/2010/main" val="4213411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kollage">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p:nvPr>
        </p:nvSpPr>
        <p:spPr>
          <a:xfrm>
            <a:off x="192088" y="188913"/>
            <a:ext cx="3924300" cy="3240087"/>
          </a:xfrm>
        </p:spPr>
        <p:txBody>
          <a:bodyPr/>
          <a:lstStyle/>
          <a:p>
            <a:endParaRPr lang="sv-SE" dirty="0"/>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p:nvPr>
        </p:nvSpPr>
        <p:spPr>
          <a:xfrm>
            <a:off x="4116388" y="188913"/>
            <a:ext cx="3959224" cy="3240087"/>
          </a:xfrm>
        </p:spPr>
        <p:txBody>
          <a:bodyPr/>
          <a:lstStyle/>
          <a:p>
            <a:endParaRPr lang="sv-SE" dirty="0"/>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p:nvPr>
        </p:nvSpPr>
        <p:spPr>
          <a:xfrm>
            <a:off x="8075612" y="188913"/>
            <a:ext cx="3924302" cy="3240087"/>
          </a:xfrm>
        </p:spPr>
        <p:txBody>
          <a:bodyPr/>
          <a:lstStyle/>
          <a:p>
            <a:endParaRPr lang="sv-SE"/>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p:nvPr>
        </p:nvSpPr>
        <p:spPr>
          <a:xfrm>
            <a:off x="8075612" y="3428999"/>
            <a:ext cx="3924302" cy="3240087"/>
          </a:xfrm>
        </p:spPr>
        <p:txBody>
          <a:bodyPr/>
          <a:lstStyle/>
          <a:p>
            <a:endParaRPr lang="sv-SE"/>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p:nvPr>
        </p:nvSpPr>
        <p:spPr>
          <a:xfrm>
            <a:off x="192088" y="3428998"/>
            <a:ext cx="3924300" cy="3240087"/>
          </a:xfrm>
        </p:spPr>
        <p:txBody>
          <a:bodyPr/>
          <a:lstStyle/>
          <a:p>
            <a:endParaRPr lang="sv-SE" dirty="0"/>
          </a:p>
        </p:txBody>
      </p:sp>
      <p:sp>
        <p:nvSpPr>
          <p:cNvPr id="16" name="Platshållare för bild 3">
            <a:extLst>
              <a:ext uri="{FF2B5EF4-FFF2-40B4-BE49-F238E27FC236}">
                <a16:creationId xmlns:a16="http://schemas.microsoft.com/office/drawing/2014/main" id="{04D25F2B-1A76-3943-8341-1E952FF295D3}"/>
              </a:ext>
            </a:extLst>
          </p:cNvPr>
          <p:cNvSpPr>
            <a:spLocks noGrp="1"/>
          </p:cNvSpPr>
          <p:nvPr>
            <p:ph type="pic" sz="quarter" idx="17"/>
          </p:nvPr>
        </p:nvSpPr>
        <p:spPr>
          <a:xfrm>
            <a:off x="4116388" y="3428997"/>
            <a:ext cx="3959224" cy="3240087"/>
          </a:xfrm>
        </p:spPr>
        <p:txBody>
          <a:bodyPr/>
          <a:lstStyle/>
          <a:p>
            <a:endParaRPr lang="sv-SE" dirty="0"/>
          </a:p>
        </p:txBody>
      </p:sp>
    </p:spTree>
    <p:extLst>
      <p:ext uri="{BB962C8B-B14F-4D97-AF65-F5344CB8AC3E}">
        <p14:creationId xmlns:p14="http://schemas.microsoft.com/office/powerpoint/2010/main" val="18590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kollage + text">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p:nvPr>
        </p:nvSpPr>
        <p:spPr>
          <a:xfrm>
            <a:off x="192088" y="188913"/>
            <a:ext cx="3924300" cy="3240087"/>
          </a:xfrm>
        </p:spPr>
        <p:txBody>
          <a:bodyPr/>
          <a:lstStyle/>
          <a:p>
            <a:endParaRPr lang="sv-SE" dirty="0"/>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p:nvPr>
        </p:nvSpPr>
        <p:spPr>
          <a:xfrm>
            <a:off x="4116388" y="188913"/>
            <a:ext cx="3959224" cy="3240087"/>
          </a:xfrm>
        </p:spPr>
        <p:txBody>
          <a:bodyPr/>
          <a:lstStyle/>
          <a:p>
            <a:endParaRPr lang="sv-SE" dirty="0"/>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p:nvPr>
        </p:nvSpPr>
        <p:spPr>
          <a:xfrm>
            <a:off x="8075612" y="188913"/>
            <a:ext cx="3924302" cy="3240087"/>
          </a:xfrm>
        </p:spPr>
        <p:txBody>
          <a:bodyPr/>
          <a:lstStyle/>
          <a:p>
            <a:endParaRPr lang="sv-SE"/>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p:nvPr>
        </p:nvSpPr>
        <p:spPr>
          <a:xfrm>
            <a:off x="8075612" y="3428999"/>
            <a:ext cx="3924302" cy="3240087"/>
          </a:xfrm>
        </p:spPr>
        <p:txBody>
          <a:bodyPr/>
          <a:lstStyle/>
          <a:p>
            <a:endParaRPr lang="sv-SE"/>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p:nvPr>
        </p:nvSpPr>
        <p:spPr>
          <a:xfrm>
            <a:off x="192088" y="3428998"/>
            <a:ext cx="3924300" cy="3240087"/>
          </a:xfrm>
        </p:spPr>
        <p:txBody>
          <a:bodyPr/>
          <a:lstStyle/>
          <a:p>
            <a:endParaRPr lang="sv-SE" dirty="0"/>
          </a:p>
        </p:txBody>
      </p:sp>
      <p:sp>
        <p:nvSpPr>
          <p:cNvPr id="2" name="Rektangel 1">
            <a:extLst>
              <a:ext uri="{FF2B5EF4-FFF2-40B4-BE49-F238E27FC236}">
                <a16:creationId xmlns:a16="http://schemas.microsoft.com/office/drawing/2014/main" id="{A506083C-36FA-EA41-9374-E68FDA30D00D}"/>
              </a:ext>
            </a:extLst>
          </p:cNvPr>
          <p:cNvSpPr/>
          <p:nvPr userDrawn="1"/>
        </p:nvSpPr>
        <p:spPr>
          <a:xfrm>
            <a:off x="4116388" y="3429000"/>
            <a:ext cx="3959224" cy="3240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6">
            <a:extLst>
              <a:ext uri="{FF2B5EF4-FFF2-40B4-BE49-F238E27FC236}">
                <a16:creationId xmlns:a16="http://schemas.microsoft.com/office/drawing/2014/main" id="{C83528AA-43AE-E741-8458-7453693CEC72}"/>
              </a:ext>
            </a:extLst>
          </p:cNvPr>
          <p:cNvSpPr>
            <a:spLocks noGrp="1"/>
          </p:cNvSpPr>
          <p:nvPr>
            <p:ph type="body" sz="quarter" idx="17" hasCustomPrompt="1"/>
          </p:nvPr>
        </p:nvSpPr>
        <p:spPr>
          <a:xfrm>
            <a:off x="4116388" y="4168939"/>
            <a:ext cx="3959225" cy="1387559"/>
          </a:xfrm>
        </p:spPr>
        <p:txBody>
          <a:bodyPr lIns="468000" rIns="432000" anchor="ctr" anchorCtr="0">
            <a:spAutoFit/>
          </a:bodyPr>
          <a:lstStyle>
            <a:lvl1pPr marL="0" indent="0">
              <a:spcBef>
                <a:spcPts val="0"/>
              </a:spcBef>
              <a:buNone/>
              <a:defRPr sz="2800" b="0" i="0">
                <a:solidFill>
                  <a:schemeClr val="bg1"/>
                </a:solidFill>
                <a:latin typeface="Times New Roman" panose="02020603050405020304" pitchFamily="18" charset="0"/>
                <a:cs typeface="Times New Roman" panose="02020603050405020304" pitchFamily="18" charset="0"/>
              </a:defRPr>
            </a:lvl1pPr>
          </a:lstStyle>
          <a:p>
            <a:r>
              <a:rPr lang="sv-SE" dirty="0"/>
              <a:t>Använd denna mall när du behöver text i ett kollage</a:t>
            </a:r>
          </a:p>
        </p:txBody>
      </p:sp>
    </p:spTree>
    <p:extLst>
      <p:ext uri="{BB962C8B-B14F-4D97-AF65-F5344CB8AC3E}">
        <p14:creationId xmlns:p14="http://schemas.microsoft.com/office/powerpoint/2010/main" val="456859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552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586B569-1B5E-CB47-A4CA-388CA2CC9D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0670" y="1556181"/>
            <a:ext cx="2150660" cy="2642089"/>
          </a:xfrm>
          <a:prstGeom prst="rect">
            <a:avLst/>
          </a:prstGeom>
        </p:spPr>
      </p:pic>
    </p:spTree>
    <p:extLst>
      <p:ext uri="{BB962C8B-B14F-4D97-AF65-F5344CB8AC3E}">
        <p14:creationId xmlns:p14="http://schemas.microsoft.com/office/powerpoint/2010/main" val="1250921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a:t>Rubrik</a:t>
            </a:r>
          </a:p>
        </p:txBody>
      </p:sp>
      <p:sp>
        <p:nvSpPr>
          <p:cNvPr id="6" name="Rectangle 3"/>
          <p:cNvSpPr>
            <a:spLocks noGrp="1" noChangeArrowheads="1"/>
          </p:cNvSpPr>
          <p:nvPr>
            <p:ph idx="1"/>
          </p:nvPr>
        </p:nvSpPr>
        <p:spPr bwMode="auto">
          <a:xfrm>
            <a:off x="807817" y="1849044"/>
            <a:ext cx="10476183" cy="3573084"/>
          </a:xfrm>
          <a:prstGeom prst="rect">
            <a:avLst/>
          </a:prstGeom>
          <a:noFill/>
          <a:ln w="9525">
            <a:noFill/>
            <a:miter lim="800000"/>
            <a:headEnd/>
            <a:tailEnd/>
          </a:ln>
        </p:spPr>
        <p:txBody>
          <a:bodyPr vert="horz" wrap="square" lIns="90697" tIns="45349" rIns="90697" bIns="45349"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998147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pPr>
              <a:defRPr/>
            </a:pPr>
            <a:r>
              <a:rPr lang="sv-SE" smtClean="0"/>
              <a:t>© AB Previa | ver 2.0</a:t>
            </a:r>
            <a:endParaRPr lang="sv-SE"/>
          </a:p>
        </p:txBody>
      </p:sp>
      <p:sp>
        <p:nvSpPr>
          <p:cNvPr id="4" name="Rectangle 55"/>
          <p:cNvSpPr>
            <a:spLocks noGrp="1" noChangeArrowheads="1"/>
          </p:cNvSpPr>
          <p:nvPr>
            <p:ph type="dt" sz="half" idx="11"/>
          </p:nvPr>
        </p:nvSpPr>
        <p:spPr>
          <a:ln/>
        </p:spPr>
        <p:txBody>
          <a:bodyPr/>
          <a:lstStyle>
            <a:lvl1pPr>
              <a:defRPr/>
            </a:lvl1pPr>
          </a:lstStyle>
          <a:p>
            <a:pPr>
              <a:defRPr/>
            </a:pPr>
            <a:endParaRPr lang="sv-SE"/>
          </a:p>
        </p:txBody>
      </p:sp>
      <p:sp>
        <p:nvSpPr>
          <p:cNvPr id="5" name="Rectangle 56"/>
          <p:cNvSpPr>
            <a:spLocks noGrp="1" noChangeArrowheads="1"/>
          </p:cNvSpPr>
          <p:nvPr>
            <p:ph type="sldNum" sz="quarter" idx="12"/>
          </p:nvPr>
        </p:nvSpPr>
        <p:spPr>
          <a:ln/>
        </p:spPr>
        <p:txBody>
          <a:bodyPr/>
          <a:lstStyle>
            <a:lvl1pPr>
              <a:defRPr/>
            </a:lvl1pPr>
          </a:lstStyle>
          <a:p>
            <a:fld id="{02836010-6683-4022-84FD-35A171012269}" type="slidenum">
              <a:rPr lang="sv-SE" altLang="sv-SE"/>
              <a:pPr/>
              <a:t>‹#›</a:t>
            </a:fld>
            <a:endParaRPr lang="sv-SE" altLang="sv-SE"/>
          </a:p>
        </p:txBody>
      </p:sp>
    </p:spTree>
    <p:extLst>
      <p:ext uri="{BB962C8B-B14F-4D97-AF65-F5344CB8AC3E}">
        <p14:creationId xmlns:p14="http://schemas.microsoft.com/office/powerpoint/2010/main" val="4869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tvåradig">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B9FAF899-14FA-F046-96DB-82762ED410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16" name="Platshållare för text 5">
            <a:extLst>
              <a:ext uri="{FF2B5EF4-FFF2-40B4-BE49-F238E27FC236}">
                <a16:creationId xmlns:a16="http://schemas.microsoft.com/office/drawing/2014/main" id="{5BBB7449-938C-6A43-9399-7732AEF0CA76}"/>
              </a:ext>
            </a:extLst>
          </p:cNvPr>
          <p:cNvSpPr>
            <a:spLocks noGrp="1"/>
          </p:cNvSpPr>
          <p:nvPr>
            <p:ph type="body" sz="quarter" idx="10" hasCustomPrompt="1"/>
          </p:nvPr>
        </p:nvSpPr>
        <p:spPr>
          <a:xfrm>
            <a:off x="5854312" y="1770288"/>
            <a:ext cx="6145601" cy="1477328"/>
          </a:xfrm>
        </p:spPr>
        <p:txBody>
          <a:bodyPr wrap="square">
            <a:sp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Titelsida för titlar som kräver mer plats</a:t>
            </a:r>
          </a:p>
        </p:txBody>
      </p:sp>
      <p:pic>
        <p:nvPicPr>
          <p:cNvPr id="10" name="Bildobjekt 9">
            <a:extLst>
              <a:ext uri="{FF2B5EF4-FFF2-40B4-BE49-F238E27FC236}">
                <a16:creationId xmlns:a16="http://schemas.microsoft.com/office/drawing/2014/main" id="{3D946A34-F6D8-4B44-9644-EC06EE3B2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022871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xfrm>
            <a:off x="7344833" y="6453190"/>
            <a:ext cx="4165600" cy="288925"/>
          </a:xfrm>
          <a:prstGeom prst="rect">
            <a:avLst/>
          </a:prstGeom>
          <a:ln/>
        </p:spPr>
        <p:txBody>
          <a:bodyPr lIns="90516" tIns="45258" rIns="90516" bIns="45258"/>
          <a:lstStyle>
            <a:lvl1pPr>
              <a:defRPr/>
            </a:lvl1pPr>
          </a:lstStyle>
          <a:p>
            <a:pPr fontAlgn="base">
              <a:spcBef>
                <a:spcPct val="0"/>
              </a:spcBef>
              <a:spcAft>
                <a:spcPct val="0"/>
              </a:spcAft>
              <a:defRPr/>
            </a:pPr>
            <a:endParaRPr lang="en-US" b="1">
              <a:solidFill>
                <a:srgbClr val="9C6114"/>
              </a:solidFill>
              <a:ea typeface="ＭＳ Ｐゴシック" charset="-128"/>
            </a:endParaRPr>
          </a:p>
        </p:txBody>
      </p:sp>
      <p:sp>
        <p:nvSpPr>
          <p:cNvPr id="6" name="Rectangle 5"/>
          <p:cNvSpPr>
            <a:spLocks noGrp="1" noChangeArrowheads="1"/>
          </p:cNvSpPr>
          <p:nvPr>
            <p:ph type="ftr" sz="quarter" idx="11"/>
          </p:nvPr>
        </p:nvSpPr>
        <p:spPr>
          <a:xfrm>
            <a:off x="624418" y="6453190"/>
            <a:ext cx="4032249" cy="288925"/>
          </a:xfrm>
          <a:prstGeom prst="rect">
            <a:avLst/>
          </a:prstGeom>
          <a:ln/>
        </p:spPr>
        <p:txBody>
          <a:bodyPr lIns="90516" tIns="45258" rIns="90516" bIns="45258"/>
          <a:lstStyle>
            <a:lvl1pPr>
              <a:defRPr/>
            </a:lvl1pPr>
          </a:lstStyle>
          <a:p>
            <a:pPr fontAlgn="base">
              <a:spcBef>
                <a:spcPct val="0"/>
              </a:spcBef>
              <a:spcAft>
                <a:spcPct val="0"/>
              </a:spcAft>
              <a:defRPr/>
            </a:pPr>
            <a:r>
              <a:rPr lang="en-US" b="1" smtClean="0">
                <a:solidFill>
                  <a:srgbClr val="9C6114"/>
                </a:solidFill>
                <a:ea typeface="ＭＳ Ｐゴシック" charset="-128"/>
              </a:rPr>
              <a:t>© AB Previa | ver 2.0</a:t>
            </a:r>
            <a:endParaRPr lang="en-US" b="1">
              <a:solidFill>
                <a:srgbClr val="9C6114"/>
              </a:solidFill>
              <a:ea typeface="ＭＳ Ｐゴシック" charset="-128"/>
            </a:endParaRPr>
          </a:p>
        </p:txBody>
      </p:sp>
      <p:sp>
        <p:nvSpPr>
          <p:cNvPr id="7" name="Rectangle 6"/>
          <p:cNvSpPr>
            <a:spLocks noGrp="1" noChangeArrowheads="1"/>
          </p:cNvSpPr>
          <p:nvPr>
            <p:ph type="sldNum" sz="quarter" idx="12"/>
          </p:nvPr>
        </p:nvSpPr>
        <p:spPr>
          <a:xfrm>
            <a:off x="4815417" y="6453190"/>
            <a:ext cx="2336800" cy="288925"/>
          </a:xfrm>
          <a:prstGeom prst="rect">
            <a:avLst/>
          </a:prstGeom>
          <a:ln/>
        </p:spPr>
        <p:txBody>
          <a:bodyPr lIns="90516" tIns="45258" rIns="90516" bIns="45258"/>
          <a:lstStyle>
            <a:lvl1pPr>
              <a:defRPr/>
            </a:lvl1pPr>
          </a:lstStyle>
          <a:p>
            <a:pPr fontAlgn="base">
              <a:spcBef>
                <a:spcPct val="0"/>
              </a:spcBef>
              <a:spcAft>
                <a:spcPct val="0"/>
              </a:spcAft>
              <a:defRPr/>
            </a:pPr>
            <a:endParaRPr lang="sv-SE" b="1">
              <a:solidFill>
                <a:srgbClr val="9C6114"/>
              </a:solidFill>
              <a:ea typeface="ＭＳ Ｐゴシック" charset="-128"/>
            </a:endParaRPr>
          </a:p>
        </p:txBody>
      </p:sp>
    </p:spTree>
    <p:extLst>
      <p:ext uri="{BB962C8B-B14F-4D97-AF65-F5344CB8AC3E}">
        <p14:creationId xmlns:p14="http://schemas.microsoft.com/office/powerpoint/2010/main" val="3712421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09600" y="2020889"/>
            <a:ext cx="53848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2020889"/>
            <a:ext cx="53848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ftr" sz="quarter" idx="10"/>
          </p:nvPr>
        </p:nvSpPr>
        <p:spPr>
          <a:ln/>
        </p:spPr>
        <p:txBody>
          <a:bodyPr/>
          <a:lstStyle>
            <a:lvl1pPr>
              <a:defRPr/>
            </a:lvl1pPr>
          </a:lstStyle>
          <a:p>
            <a:pPr>
              <a:defRPr/>
            </a:pPr>
            <a:r>
              <a:rPr lang="sv-SE">
                <a:solidFill>
                  <a:srgbClr val="9C6114"/>
                </a:solidFill>
              </a:rPr>
              <a:t>© AB Previa | ver 2.0</a:t>
            </a:r>
          </a:p>
        </p:txBody>
      </p:sp>
      <p:sp>
        <p:nvSpPr>
          <p:cNvPr id="6" name="Rectangle 17"/>
          <p:cNvSpPr>
            <a:spLocks noGrp="1" noChangeArrowheads="1"/>
          </p:cNvSpPr>
          <p:nvPr>
            <p:ph type="dt" sz="half" idx="11"/>
          </p:nvPr>
        </p:nvSpPr>
        <p:spPr>
          <a:ln/>
        </p:spPr>
        <p:txBody>
          <a:bodyPr/>
          <a:lstStyle>
            <a:lvl1pPr>
              <a:defRPr/>
            </a:lvl1pPr>
          </a:lstStyle>
          <a:p>
            <a:pPr>
              <a:defRPr/>
            </a:pPr>
            <a:endParaRPr lang="sv-SE">
              <a:solidFill>
                <a:srgbClr val="9C6114"/>
              </a:solidFill>
            </a:endParaRPr>
          </a:p>
        </p:txBody>
      </p:sp>
      <p:sp>
        <p:nvSpPr>
          <p:cNvPr id="7" name="Rectangle 18"/>
          <p:cNvSpPr>
            <a:spLocks noGrp="1" noChangeArrowheads="1"/>
          </p:cNvSpPr>
          <p:nvPr>
            <p:ph type="sldNum" sz="quarter" idx="12"/>
          </p:nvPr>
        </p:nvSpPr>
        <p:spPr>
          <a:ln/>
        </p:spPr>
        <p:txBody>
          <a:bodyPr/>
          <a:lstStyle>
            <a:lvl1pPr>
              <a:defRPr/>
            </a:lvl1pPr>
          </a:lstStyle>
          <a:p>
            <a:fld id="{305021CC-2598-40D6-8D44-64AE76B8591B}" type="slidenum">
              <a:rPr lang="sv-SE" altLang="sv-SE">
                <a:solidFill>
                  <a:srgbClr val="9C6114"/>
                </a:solidFill>
              </a:rPr>
              <a:pPr/>
              <a:t>‹#›</a:t>
            </a:fld>
            <a:endParaRPr lang="sv-SE" altLang="sv-SE">
              <a:solidFill>
                <a:srgbClr val="9C6114"/>
              </a:solidFill>
            </a:endParaRPr>
          </a:p>
        </p:txBody>
      </p:sp>
    </p:spTree>
    <p:extLst>
      <p:ext uri="{BB962C8B-B14F-4D97-AF65-F5344CB8AC3E}">
        <p14:creationId xmlns:p14="http://schemas.microsoft.com/office/powerpoint/2010/main" val="375934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2">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text 5">
            <a:extLst>
              <a:ext uri="{FF2B5EF4-FFF2-40B4-BE49-F238E27FC236}">
                <a16:creationId xmlns:a16="http://schemas.microsoft.com/office/drawing/2014/main" id="{A73B72C7-EA56-AA4A-8362-7A93E61ED505}"/>
              </a:ext>
            </a:extLst>
          </p:cNvPr>
          <p:cNvSpPr>
            <a:spLocks noGrp="1"/>
          </p:cNvSpPr>
          <p:nvPr>
            <p:ph type="body" sz="quarter" idx="10" hasCustomPrompt="1"/>
          </p:nvPr>
        </p:nvSpPr>
        <p:spPr>
          <a:xfrm>
            <a:off x="7032277" y="1522858"/>
            <a:ext cx="4967636" cy="639762"/>
          </a:xfrm>
        </p:spPr>
        <p:txBody>
          <a:bodyPr>
            <a:no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Enradig titel</a:t>
            </a:r>
          </a:p>
        </p:txBody>
      </p: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7032276" y="2430010"/>
            <a:ext cx="4967637"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13232"/>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Rektangel 2">
            <a:extLst>
              <a:ext uri="{FF2B5EF4-FFF2-40B4-BE49-F238E27FC236}">
                <a16:creationId xmlns:a16="http://schemas.microsoft.com/office/drawing/2014/main" id="{5EA01DBB-6763-8B49-8D7A-51A30C118D29}"/>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pic>
        <p:nvPicPr>
          <p:cNvPr id="13" name="Bildobjekt 12">
            <a:extLst>
              <a:ext uri="{FF2B5EF4-FFF2-40B4-BE49-F238E27FC236}">
                <a16:creationId xmlns:a16="http://schemas.microsoft.com/office/drawing/2014/main" id="{C415B4A6-D08E-A042-B618-42DCBA3473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04829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2 tvåradi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126C620-A434-6F44-8C7F-63061A79BB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16" name="Platshållare för text 5">
            <a:extLst>
              <a:ext uri="{FF2B5EF4-FFF2-40B4-BE49-F238E27FC236}">
                <a16:creationId xmlns:a16="http://schemas.microsoft.com/office/drawing/2014/main" id="{5BBB7449-938C-6A43-9399-7732AEF0CA76}"/>
              </a:ext>
            </a:extLst>
          </p:cNvPr>
          <p:cNvSpPr>
            <a:spLocks noGrp="1"/>
          </p:cNvSpPr>
          <p:nvPr>
            <p:ph type="body" sz="quarter" idx="10" hasCustomPrompt="1"/>
          </p:nvPr>
        </p:nvSpPr>
        <p:spPr>
          <a:xfrm>
            <a:off x="5854312" y="1770288"/>
            <a:ext cx="6145601" cy="1477328"/>
          </a:xfrm>
        </p:spPr>
        <p:txBody>
          <a:bodyPr wrap="square">
            <a:sp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Titelsida för titlar som kräver mer plats</a:t>
            </a:r>
          </a:p>
        </p:txBody>
      </p:sp>
      <p:pic>
        <p:nvPicPr>
          <p:cNvPr id="13" name="Bildobjekt 12">
            <a:extLst>
              <a:ext uri="{FF2B5EF4-FFF2-40B4-BE49-F238E27FC236}">
                <a16:creationId xmlns:a16="http://schemas.microsoft.com/office/drawing/2014/main" id="{4810F14E-9B82-AD45-A9ED-99611D37C7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380177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ida 3">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text 5">
            <a:extLst>
              <a:ext uri="{FF2B5EF4-FFF2-40B4-BE49-F238E27FC236}">
                <a16:creationId xmlns:a16="http://schemas.microsoft.com/office/drawing/2014/main" id="{A73B72C7-EA56-AA4A-8362-7A93E61ED505}"/>
              </a:ext>
            </a:extLst>
          </p:cNvPr>
          <p:cNvSpPr>
            <a:spLocks noGrp="1"/>
          </p:cNvSpPr>
          <p:nvPr>
            <p:ph type="body" sz="quarter" idx="10" hasCustomPrompt="1"/>
          </p:nvPr>
        </p:nvSpPr>
        <p:spPr>
          <a:xfrm>
            <a:off x="7032277" y="1522858"/>
            <a:ext cx="4967636" cy="639762"/>
          </a:xfrm>
        </p:spPr>
        <p:txBody>
          <a:bodyPr>
            <a:no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Enradig titel</a:t>
            </a:r>
          </a:p>
        </p:txBody>
      </p: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7032276" y="2430010"/>
            <a:ext cx="4967637"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13232"/>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pic>
        <p:nvPicPr>
          <p:cNvPr id="9" name="Bildobjekt 8">
            <a:extLst>
              <a:ext uri="{FF2B5EF4-FFF2-40B4-BE49-F238E27FC236}">
                <a16:creationId xmlns:a16="http://schemas.microsoft.com/office/drawing/2014/main" id="{209784B7-2B3F-1A4D-9027-EAC271866D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58410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ida 3 tvåradi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9945810A-D868-894A-8135-2C48517C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16" name="Platshållare för text 5">
            <a:extLst>
              <a:ext uri="{FF2B5EF4-FFF2-40B4-BE49-F238E27FC236}">
                <a16:creationId xmlns:a16="http://schemas.microsoft.com/office/drawing/2014/main" id="{5BBB7449-938C-6A43-9399-7732AEF0CA76}"/>
              </a:ext>
            </a:extLst>
          </p:cNvPr>
          <p:cNvSpPr>
            <a:spLocks noGrp="1"/>
          </p:cNvSpPr>
          <p:nvPr>
            <p:ph type="body" sz="quarter" idx="10" hasCustomPrompt="1"/>
          </p:nvPr>
        </p:nvSpPr>
        <p:spPr>
          <a:xfrm>
            <a:off x="5854312" y="1770288"/>
            <a:ext cx="6145601" cy="1477328"/>
          </a:xfrm>
        </p:spPr>
        <p:txBody>
          <a:bodyPr wrap="square">
            <a:sp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Titelsida för titlar som kräver mer plats</a:t>
            </a:r>
          </a:p>
        </p:txBody>
      </p:sp>
      <p:pic>
        <p:nvPicPr>
          <p:cNvPr id="9" name="Bildobjekt 8">
            <a:extLst>
              <a:ext uri="{FF2B5EF4-FFF2-40B4-BE49-F238E27FC236}">
                <a16:creationId xmlns:a16="http://schemas.microsoft.com/office/drawing/2014/main" id="{F8D03AA1-B493-CF43-9DE1-59DA4787B9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383952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p:nvPr>
        </p:nvSpPr>
        <p:spPr>
          <a:xfrm>
            <a:off x="192088" y="188913"/>
            <a:ext cx="11807825" cy="6480175"/>
          </a:xfrm>
          <a:solidFill>
            <a:schemeClr val="accent5"/>
          </a:solidFill>
        </p:spPr>
        <p:txBody>
          <a:bodyPr/>
          <a:lstStyle/>
          <a:p>
            <a:endParaRPr lang="sv-SE"/>
          </a:p>
        </p:txBody>
      </p:sp>
    </p:spTree>
    <p:extLst>
      <p:ext uri="{BB962C8B-B14F-4D97-AF65-F5344CB8AC3E}">
        <p14:creationId xmlns:p14="http://schemas.microsoft.com/office/powerpoint/2010/main" val="29803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F7FFECAB-E5AC-4A4C-A95F-80726D1FE8D5}"/>
              </a:ext>
            </a:extLst>
          </p:cNvPr>
          <p:cNvSpPr>
            <a:spLocks noGrp="1"/>
          </p:cNvSpPr>
          <p:nvPr>
            <p:ph type="pic" sz="quarter" idx="13" hasCustomPrompt="1"/>
          </p:nvPr>
        </p:nvSpPr>
        <p:spPr>
          <a:xfrm>
            <a:off x="192088" y="188913"/>
            <a:ext cx="11807825" cy="6480175"/>
          </a:xfrm>
          <a:solidFill>
            <a:schemeClr val="accent5"/>
          </a:solidFill>
        </p:spPr>
        <p:txBody>
          <a:bodyPr/>
          <a:lstStyle/>
          <a:p>
            <a:r>
              <a:rPr lang="sv-SE" dirty="0"/>
              <a:t>Dra en bild hit för att lägga till en bakgrundsbild</a:t>
            </a:r>
          </a:p>
        </p:txBody>
      </p:sp>
      <p:sp>
        <p:nvSpPr>
          <p:cNvPr id="2" name="Rubrik 1">
            <a:extLst>
              <a:ext uri="{FF2B5EF4-FFF2-40B4-BE49-F238E27FC236}">
                <a16:creationId xmlns:a16="http://schemas.microsoft.com/office/drawing/2014/main" id="{63EBAFC8-420B-8142-8D25-7580E64C27E9}"/>
              </a:ext>
            </a:extLst>
          </p:cNvPr>
          <p:cNvSpPr>
            <a:spLocks noGrp="1"/>
          </p:cNvSpPr>
          <p:nvPr>
            <p:ph type="ctrTitle" hasCustomPrompt="1"/>
          </p:nvPr>
        </p:nvSpPr>
        <p:spPr>
          <a:xfrm>
            <a:off x="1524000" y="699247"/>
            <a:ext cx="9144000" cy="2948353"/>
          </a:xfrm>
          <a:effectLst>
            <a:outerShdw blurRad="101600" algn="ctr" rotWithShape="0">
              <a:prstClr val="black">
                <a:alpha val="67000"/>
              </a:prstClr>
            </a:outerShdw>
          </a:effectLst>
        </p:spPr>
        <p:txBody>
          <a:bodyPr bIns="0" anchor="b">
            <a:noAutofit/>
          </a:bodyPr>
          <a:lstStyle>
            <a:lvl1pPr algn="ctr">
              <a:defRPr sz="9600" cap="all" spc="100" baseline="0">
                <a:solidFill>
                  <a:schemeClr val="bg1"/>
                </a:solidFill>
              </a:defRPr>
            </a:lvl1pPr>
          </a:lstStyle>
          <a:p>
            <a:r>
              <a:rPr lang="sv-SE" dirty="0"/>
              <a:t>Lägg till rubrik här</a:t>
            </a:r>
          </a:p>
        </p:txBody>
      </p:sp>
      <p:sp>
        <p:nvSpPr>
          <p:cNvPr id="3" name="Underrubrik 2">
            <a:extLst>
              <a:ext uri="{FF2B5EF4-FFF2-40B4-BE49-F238E27FC236}">
                <a16:creationId xmlns:a16="http://schemas.microsoft.com/office/drawing/2014/main" id="{1E46E1A1-AC7E-9041-B630-B7BC5AB5BB7A}"/>
              </a:ext>
            </a:extLst>
          </p:cNvPr>
          <p:cNvSpPr>
            <a:spLocks noGrp="1"/>
          </p:cNvSpPr>
          <p:nvPr>
            <p:ph type="subTitle" idx="1" hasCustomPrompt="1"/>
          </p:nvPr>
        </p:nvSpPr>
        <p:spPr>
          <a:xfrm>
            <a:off x="1524000" y="3780000"/>
            <a:ext cx="9144000" cy="1534886"/>
          </a:xfrm>
          <a:effectLst>
            <a:outerShdw blurRad="76200" algn="ctr" rotWithShape="0">
              <a:prstClr val="black">
                <a:alpha val="67000"/>
              </a:prstClr>
            </a:outerShdw>
          </a:effectLst>
        </p:spPr>
        <p:txBody>
          <a:bodyPr>
            <a:normAutofit/>
          </a:bodyPr>
          <a:lstStyle>
            <a:lvl1pPr marL="0" indent="0" algn="ctr">
              <a:buNone/>
              <a:defRPr sz="3200" b="0" i="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text</a:t>
            </a:r>
          </a:p>
        </p:txBody>
      </p:sp>
    </p:spTree>
    <p:extLst>
      <p:ext uri="{BB962C8B-B14F-4D97-AF65-F5344CB8AC3E}">
        <p14:creationId xmlns:p14="http://schemas.microsoft.com/office/powerpoint/2010/main" val="428627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p:txBody>
          <a:bodyPr>
            <a:normAutofit/>
          </a:bodyPr>
          <a:lstStyle>
            <a:lvl1pPr>
              <a:defRPr sz="4800"/>
            </a:lvl1pPr>
          </a:lstStyle>
          <a:p>
            <a:r>
              <a:rPr lang="sv-SE" dirty="0"/>
              <a:t>Rubrik</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2159999"/>
            <a:ext cx="8820000" cy="3960000"/>
          </a:xfrm>
        </p:spPr>
        <p:txBody>
          <a:bodyPr/>
          <a:lstStyle>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101880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A9A7386-F759-0E42-A82F-00906141C650}"/>
              </a:ext>
            </a:extLst>
          </p:cNvPr>
          <p:cNvSpPr>
            <a:spLocks noGrp="1"/>
          </p:cNvSpPr>
          <p:nvPr>
            <p:ph type="title"/>
          </p:nvPr>
        </p:nvSpPr>
        <p:spPr>
          <a:xfrm>
            <a:off x="1620000" y="359999"/>
            <a:ext cx="8820000" cy="1800000"/>
          </a:xfrm>
          <a:prstGeom prst="rect">
            <a:avLst/>
          </a:prstGeom>
        </p:spPr>
        <p:txBody>
          <a:bodyPr vert="horz" lIns="0" tIns="0" rIns="0" bIns="288000" rtlCol="0" anchor="b" anchorCtr="0">
            <a:normAutofit/>
          </a:bodyPr>
          <a:lstStyle/>
          <a:p>
            <a:r>
              <a:rPr lang="sv-SE" dirty="0"/>
              <a:t>Klicka här för att ändra mall </a:t>
            </a:r>
            <a:br>
              <a:rPr lang="sv-SE" dirty="0"/>
            </a:br>
            <a:r>
              <a:rPr lang="sv-SE" dirty="0"/>
              <a:t>för rubrikformat</a:t>
            </a:r>
          </a:p>
        </p:txBody>
      </p:sp>
      <p:sp>
        <p:nvSpPr>
          <p:cNvPr id="3" name="Platshållare för text 2">
            <a:extLst>
              <a:ext uri="{FF2B5EF4-FFF2-40B4-BE49-F238E27FC236}">
                <a16:creationId xmlns:a16="http://schemas.microsoft.com/office/drawing/2014/main" id="{7D065C12-314E-C844-B105-FA43CA3DE1AE}"/>
              </a:ext>
            </a:extLst>
          </p:cNvPr>
          <p:cNvSpPr>
            <a:spLocks noGrp="1"/>
          </p:cNvSpPr>
          <p:nvPr>
            <p:ph type="body" idx="1"/>
          </p:nvPr>
        </p:nvSpPr>
        <p:spPr>
          <a:xfrm>
            <a:off x="1620000" y="2159999"/>
            <a:ext cx="8820000" cy="4351339"/>
          </a:xfrm>
          <a:prstGeom prst="rect">
            <a:avLst/>
          </a:prstGeom>
        </p:spPr>
        <p:txBody>
          <a:bodyPr vert="horz" lIns="0" tIns="0" rIns="0" bIns="0" rtlCol="0">
            <a:normAutofit/>
          </a:body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403216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b="0" i="0"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5pPr>
      <a:lvl6pPr marL="108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21">
          <p15:clr>
            <a:srgbClr val="F26B43"/>
          </p15:clr>
        </p15:guide>
        <p15:guide id="4" pos="7559">
          <p15:clr>
            <a:srgbClr val="F26B43"/>
          </p15:clr>
        </p15:guide>
        <p15:guide id="5" pos="2593">
          <p15:clr>
            <a:srgbClr val="F26B43"/>
          </p15:clr>
        </p15:guide>
        <p15:guide id="6" pos="5087">
          <p15:clr>
            <a:srgbClr val="F26B43"/>
          </p15:clr>
        </p15:guide>
        <p15:guide id="7" orient="horz" pos="4201">
          <p15:clr>
            <a:srgbClr val="F26B43"/>
          </p15:clr>
        </p15:guide>
        <p15:guide id="8" orient="horz" pos="11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4a"/><Relationship Id="rId7" Type="http://schemas.openxmlformats.org/officeDocument/2006/relationships/image" Target="../media/image7.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5" Type="http://schemas.openxmlformats.org/officeDocument/2006/relationships/slideLayout" Target="../slideLayouts/slideLayout11.xml"/><Relationship Id="rId4" Type="http://schemas.openxmlformats.org/officeDocument/2006/relationships/audio" Target="../media/media2.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6.m4a"/><Relationship Id="rId7" Type="http://schemas.openxmlformats.org/officeDocument/2006/relationships/image" Target="../media/image9.jp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4.xml"/><Relationship Id="rId5" Type="http://schemas.openxmlformats.org/officeDocument/2006/relationships/slideLayout" Target="../slideLayouts/slideLayout18.xml"/><Relationship Id="rId4" Type="http://schemas.openxmlformats.org/officeDocument/2006/relationships/audio" Target="../media/media6.m4a"/></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8.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descr="s.59.jpg">
            <a:extLst>
              <a:ext uri="{FF2B5EF4-FFF2-40B4-BE49-F238E27FC236}">
                <a16:creationId xmlns:a16="http://schemas.microsoft.com/office/drawing/2014/main" id="{9E80669B-C5BE-9C45-A8B5-ABEB15FD0866}"/>
              </a:ext>
            </a:extLst>
          </p:cNvPr>
          <p:cNvPicPr>
            <a:picLocks noGrp="1" noChangeAspect="1"/>
          </p:cNvPicPr>
          <p:nvPr>
            <p:ph type="pic" sz="quarter" idx="10"/>
          </p:nvPr>
        </p:nvPicPr>
        <p:blipFill rotWithShape="1">
          <a:blip r:embed="rId7" cstate="screen">
            <a:extLst>
              <a:ext uri="{28A0092B-C50C-407E-A947-70E740481C1C}">
                <a14:useLocalDpi xmlns:a14="http://schemas.microsoft.com/office/drawing/2010/main"/>
              </a:ext>
            </a:extLst>
          </a:blip>
          <a:srcRect/>
          <a:stretch/>
        </p:blipFill>
        <p:spPr>
          <a:xfrm>
            <a:off x="192088" y="188913"/>
            <a:ext cx="11807825" cy="6480175"/>
          </a:xfrm>
        </p:spPr>
      </p:pic>
      <p:sp>
        <p:nvSpPr>
          <p:cNvPr id="3" name="Platshållare för text 2">
            <a:extLst>
              <a:ext uri="{FF2B5EF4-FFF2-40B4-BE49-F238E27FC236}">
                <a16:creationId xmlns:a16="http://schemas.microsoft.com/office/drawing/2014/main" id="{88DFF552-0AA8-8D49-AAF7-08148A72C006}"/>
              </a:ext>
            </a:extLst>
          </p:cNvPr>
          <p:cNvSpPr>
            <a:spLocks noGrp="1"/>
          </p:cNvSpPr>
          <p:nvPr>
            <p:ph type="body" sz="quarter" idx="11"/>
          </p:nvPr>
        </p:nvSpPr>
        <p:spPr>
          <a:xfrm>
            <a:off x="6747640" y="4223920"/>
            <a:ext cx="5444359" cy="1861733"/>
          </a:xfrm>
        </p:spPr>
        <p:txBody>
          <a:bodyPr/>
          <a:lstStyle/>
          <a:p>
            <a:r>
              <a:rPr lang="sv-SE" dirty="0" smtClean="0"/>
              <a:t>Organisatorisk och social arbetsmiljö - OSA</a:t>
            </a:r>
            <a:endParaRPr lang="sv-SE" dirty="0"/>
          </a:p>
        </p:txBody>
      </p:sp>
      <p:pic>
        <p:nvPicPr>
          <p:cNvPr id="5" name="Lju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17929" y="6262688"/>
            <a:ext cx="406400" cy="406400"/>
          </a:xfrm>
          <a:prstGeom prst="rect">
            <a:avLst/>
          </a:prstGeom>
        </p:spPr>
      </p:pic>
      <p:pic>
        <p:nvPicPr>
          <p:cNvPr id="6" name="Inspelat lju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400845770"/>
      </p:ext>
    </p:extLst>
  </p:cSld>
  <p:clrMapOvr>
    <a:masterClrMapping/>
  </p:clrMapOvr>
  <mc:AlternateContent xmlns:mc="http://schemas.openxmlformats.org/markup-compatibility/2006" xmlns:p14="http://schemas.microsoft.com/office/powerpoint/2010/main">
    <mc:Choice Requires="p14">
      <p:transition spd="slow" p14:dur="2000" advTm="11609"/>
    </mc:Choice>
    <mc:Fallback xmlns="">
      <p:transition spd="slow" advTm="11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165"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90690" y="501626"/>
            <a:ext cx="9897745" cy="1800000"/>
          </a:xfrm>
        </p:spPr>
        <p:txBody>
          <a:bodyPr/>
          <a:lstStyle/>
          <a:p>
            <a:r>
              <a:rPr lang="sv-SE" dirty="0" smtClean="0"/>
              <a:t>Organisatorisk och social arbetsmiljö</a:t>
            </a:r>
            <a:endParaRPr lang="sv-SE" dirty="0"/>
          </a:p>
        </p:txBody>
      </p:sp>
      <p:sp>
        <p:nvSpPr>
          <p:cNvPr id="3" name="Platshållare för innehåll 2"/>
          <p:cNvSpPr>
            <a:spLocks noGrp="1"/>
          </p:cNvSpPr>
          <p:nvPr>
            <p:ph idx="1"/>
          </p:nvPr>
        </p:nvSpPr>
        <p:spPr>
          <a:xfrm>
            <a:off x="1577302" y="2301626"/>
            <a:ext cx="10476183" cy="3573084"/>
          </a:xfrm>
        </p:spPr>
        <p:txBody>
          <a:bodyPr/>
          <a:lstStyle/>
          <a:p>
            <a:pPr marL="0" indent="0">
              <a:buNone/>
            </a:pPr>
            <a:r>
              <a:rPr lang="sv-SE" sz="2400" dirty="0" smtClean="0"/>
              <a:t>Arbetsmiljöverkets föreskrift AFS 2015:4</a:t>
            </a:r>
            <a:endParaRPr lang="sv-SE" sz="2400" dirty="0"/>
          </a:p>
          <a:p>
            <a:pPr marL="0" indent="0">
              <a:buNone/>
            </a:pPr>
            <a:endParaRPr lang="sv-SE" sz="2000" dirty="0"/>
          </a:p>
          <a:p>
            <a:pPr marL="0" indent="0">
              <a:buNone/>
            </a:pPr>
            <a:r>
              <a:rPr lang="sv-SE" sz="2400" b="1" dirty="0"/>
              <a:t>Organisatorisk arbetsmiljö</a:t>
            </a:r>
            <a:r>
              <a:rPr lang="sv-SE" sz="2400" dirty="0"/>
              <a:t>			</a:t>
            </a:r>
          </a:p>
          <a:p>
            <a:pPr>
              <a:spcBef>
                <a:spcPts val="0"/>
              </a:spcBef>
            </a:pPr>
            <a:r>
              <a:rPr lang="sv-SE" sz="2400" dirty="0"/>
              <a:t>ledning och styrning					</a:t>
            </a:r>
          </a:p>
          <a:p>
            <a:pPr>
              <a:spcBef>
                <a:spcPts val="0"/>
              </a:spcBef>
            </a:pPr>
            <a:r>
              <a:rPr lang="sv-SE" sz="2400" dirty="0"/>
              <a:t>kommunikation</a:t>
            </a:r>
          </a:p>
          <a:p>
            <a:pPr>
              <a:spcBef>
                <a:spcPts val="0"/>
              </a:spcBef>
            </a:pPr>
            <a:r>
              <a:rPr lang="sv-SE" sz="2400" dirty="0"/>
              <a:t>delaktighet, handlingsutrymme</a:t>
            </a:r>
          </a:p>
          <a:p>
            <a:pPr>
              <a:spcBef>
                <a:spcPts val="0"/>
              </a:spcBef>
            </a:pPr>
            <a:r>
              <a:rPr lang="sv-SE" sz="2400" dirty="0"/>
              <a:t>fördelning av arbetsuppgifter</a:t>
            </a:r>
          </a:p>
          <a:p>
            <a:pPr>
              <a:spcBef>
                <a:spcPts val="0"/>
              </a:spcBef>
            </a:pPr>
            <a:r>
              <a:rPr lang="sv-SE" sz="2400" dirty="0"/>
              <a:t>krav, resurser och ansvar</a:t>
            </a:r>
          </a:p>
          <a:p>
            <a:pPr marL="0" indent="0">
              <a:buNone/>
            </a:pPr>
            <a:endParaRPr lang="sv-SE" dirty="0"/>
          </a:p>
        </p:txBody>
      </p:sp>
      <p:sp>
        <p:nvSpPr>
          <p:cNvPr id="4" name="textruta 3"/>
          <p:cNvSpPr txBox="1"/>
          <p:nvPr/>
        </p:nvSpPr>
        <p:spPr>
          <a:xfrm>
            <a:off x="6357641" y="3391383"/>
            <a:ext cx="54258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Social arbetsmiljö</a:t>
            </a:r>
          </a:p>
          <a:p>
            <a:pPr marL="257621" marR="0" lvl="0" indent="-2576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socialt samspel </a:t>
            </a:r>
          </a:p>
          <a:p>
            <a:pPr marL="257621" marR="0" lvl="0" indent="-2576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samarbete </a:t>
            </a:r>
          </a:p>
          <a:p>
            <a:pPr marL="257621" marR="0" lvl="0" indent="-2576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socialt stöd från chefer och kollegor</a:t>
            </a:r>
            <a:endParaRPr kumimoji="0" lang="sv-SE" sz="2400" b="0" i="0" u="none" strike="noStrike" kern="1200" cap="none" spc="0" normalizeH="0" baseline="0" noProof="0" dirty="0">
              <a:ln>
                <a:noFill/>
              </a:ln>
              <a:solidFill>
                <a:srgbClr val="9C6114"/>
              </a:solidFill>
              <a:effectLst/>
              <a:uLnTx/>
              <a:uFillTx/>
              <a:latin typeface="Arial" panose="020B0604020202020204" pitchFamily="34" charset="0"/>
              <a:ea typeface="+mn-ea"/>
              <a:cs typeface="Arial" panose="020B0604020202020204" pitchFamily="34" charset="0"/>
            </a:endParaRPr>
          </a:p>
        </p:txBody>
      </p:sp>
      <p:pic>
        <p:nvPicPr>
          <p:cNvPr id="6"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59657" y="5797179"/>
            <a:ext cx="406400" cy="406400"/>
          </a:xfrm>
          <a:prstGeom prst="rect">
            <a:avLst/>
          </a:prstGeom>
        </p:spPr>
      </p:pic>
    </p:spTree>
    <p:extLst>
      <p:ext uri="{BB962C8B-B14F-4D97-AF65-F5344CB8AC3E}">
        <p14:creationId xmlns:p14="http://schemas.microsoft.com/office/powerpoint/2010/main" val="16618434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96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OSA-risker</a:t>
            </a:r>
            <a:endParaRPr lang="sv-SE" dirty="0"/>
          </a:p>
        </p:txBody>
      </p:sp>
      <p:sp>
        <p:nvSpPr>
          <p:cNvPr id="3" name="Platshållare för innehåll 2"/>
          <p:cNvSpPr>
            <a:spLocks noGrp="1"/>
          </p:cNvSpPr>
          <p:nvPr>
            <p:ph idx="1"/>
          </p:nvPr>
        </p:nvSpPr>
        <p:spPr>
          <a:xfrm>
            <a:off x="1620000" y="2615662"/>
            <a:ext cx="10476183" cy="3573084"/>
          </a:xfrm>
        </p:spPr>
        <p:txBody>
          <a:bodyPr>
            <a:normAutofit/>
          </a:bodyPr>
          <a:lstStyle/>
          <a:p>
            <a:pPr>
              <a:spcBef>
                <a:spcPts val="600"/>
              </a:spcBef>
            </a:pPr>
            <a:r>
              <a:rPr lang="sv-SE" sz="2400" dirty="0" smtClean="0"/>
              <a:t>Arbetsmängd</a:t>
            </a:r>
            <a:endParaRPr lang="sv-SE" sz="2400" dirty="0"/>
          </a:p>
          <a:p>
            <a:pPr>
              <a:spcBef>
                <a:spcPts val="600"/>
              </a:spcBef>
            </a:pPr>
            <a:r>
              <a:rPr lang="sv-SE" sz="2400" dirty="0"/>
              <a:t>Tidsramar</a:t>
            </a:r>
          </a:p>
          <a:p>
            <a:pPr>
              <a:spcBef>
                <a:spcPts val="600"/>
              </a:spcBef>
            </a:pPr>
            <a:r>
              <a:rPr lang="sv-SE" sz="2400" dirty="0"/>
              <a:t>Svårighetsgrad</a:t>
            </a:r>
          </a:p>
          <a:p>
            <a:pPr>
              <a:spcBef>
                <a:spcPts val="600"/>
              </a:spcBef>
            </a:pPr>
            <a:r>
              <a:rPr lang="sv-SE" sz="2400" dirty="0"/>
              <a:t>Emotionell påfrestning</a:t>
            </a:r>
          </a:p>
          <a:p>
            <a:pPr>
              <a:spcBef>
                <a:spcPts val="600"/>
              </a:spcBef>
            </a:pPr>
            <a:r>
              <a:rPr lang="sv-SE" sz="2400" dirty="0"/>
              <a:t>Kognitiv </a:t>
            </a:r>
            <a:r>
              <a:rPr lang="sv-SE" sz="2400" dirty="0" smtClean="0"/>
              <a:t>belastning</a:t>
            </a:r>
          </a:p>
          <a:p>
            <a:pPr>
              <a:spcBef>
                <a:spcPts val="600"/>
              </a:spcBef>
            </a:pPr>
            <a:r>
              <a:rPr lang="sv-SE" sz="2400" dirty="0" smtClean="0">
                <a:solidFill>
                  <a:srgbClr val="000000"/>
                </a:solidFill>
              </a:rPr>
              <a:t>Övertidsarbete</a:t>
            </a:r>
            <a:endParaRPr lang="sv-SE" sz="2400" dirty="0">
              <a:solidFill>
                <a:srgbClr val="000000"/>
              </a:solidFill>
            </a:endParaRPr>
          </a:p>
          <a:p>
            <a:pPr>
              <a:spcBef>
                <a:spcPts val="600"/>
              </a:spcBef>
            </a:pPr>
            <a:r>
              <a:rPr lang="sv-SE" sz="2400" dirty="0" smtClean="0">
                <a:solidFill>
                  <a:srgbClr val="000000"/>
                </a:solidFill>
              </a:rPr>
              <a:t>Långa arbetspass </a:t>
            </a:r>
          </a:p>
          <a:p>
            <a:pPr marL="0" indent="0">
              <a:spcBef>
                <a:spcPts val="0"/>
              </a:spcBef>
              <a:buClr>
                <a:srgbClr val="000000"/>
              </a:buClr>
              <a:buNone/>
            </a:pPr>
            <a:endParaRPr lang="sv-SE" sz="2000" dirty="0" smtClean="0">
              <a:solidFill>
                <a:srgbClr val="000000"/>
              </a:solidFill>
            </a:endParaRPr>
          </a:p>
          <a:p>
            <a:pPr marL="0" indent="0">
              <a:spcBef>
                <a:spcPts val="0"/>
              </a:spcBef>
              <a:buClr>
                <a:srgbClr val="000000"/>
              </a:buClr>
              <a:buNone/>
            </a:pPr>
            <a:endParaRPr lang="sv-SE" sz="2000" dirty="0">
              <a:solidFill>
                <a:srgbClr val="000000"/>
              </a:solidFill>
            </a:endParaRPr>
          </a:p>
          <a:p>
            <a:pPr marL="0" indent="0">
              <a:spcBef>
                <a:spcPts val="0"/>
              </a:spcBef>
              <a:buClr>
                <a:srgbClr val="000000"/>
              </a:buClr>
              <a:buNone/>
            </a:pPr>
            <a:endParaRPr lang="sv-SE" sz="2000" dirty="0" smtClean="0">
              <a:solidFill>
                <a:srgbClr val="000000"/>
              </a:solidFill>
            </a:endParaRPr>
          </a:p>
          <a:p>
            <a:pPr marL="0" indent="0">
              <a:spcBef>
                <a:spcPts val="0"/>
              </a:spcBef>
              <a:buClr>
                <a:srgbClr val="000000"/>
              </a:buClr>
              <a:buNone/>
            </a:pPr>
            <a:endParaRPr lang="sv-SE" sz="2000" dirty="0">
              <a:solidFill>
                <a:srgbClr val="000000"/>
              </a:solidFill>
            </a:endParaRPr>
          </a:p>
          <a:p>
            <a:pPr marL="0" indent="0">
              <a:spcBef>
                <a:spcPts val="0"/>
              </a:spcBef>
              <a:buClr>
                <a:srgbClr val="000000"/>
              </a:buClr>
              <a:buNone/>
            </a:pPr>
            <a:endParaRPr lang="sv-SE" sz="2000" dirty="0"/>
          </a:p>
        </p:txBody>
      </p:sp>
      <p:sp>
        <p:nvSpPr>
          <p:cNvPr id="4" name="textruta 3"/>
          <p:cNvSpPr txBox="1"/>
          <p:nvPr/>
        </p:nvSpPr>
        <p:spPr>
          <a:xfrm>
            <a:off x="5702771" y="3479204"/>
            <a:ext cx="5443434" cy="1323439"/>
          </a:xfrm>
          <a:prstGeom prst="rect">
            <a:avLst/>
          </a:prstGeom>
          <a:noFill/>
          <a:ln w="19050">
            <a:solidFill>
              <a:schemeClr val="accent1"/>
            </a:solidFill>
            <a:prstDash val="dash"/>
          </a:ln>
        </p:spPr>
        <p:txBody>
          <a:bodyPr wrap="square" rtlCol="0">
            <a:spAutoFit/>
          </a:bodyPr>
          <a:lstStyle/>
          <a:p>
            <a:pPr marL="0" marR="0" lvl="0" indent="0" algn="l" defTabSz="907228" rtl="0" eaLnBrk="1" fontAlgn="base" latinLnBrk="0" hangingPunct="1">
              <a:lnSpc>
                <a:spcPct val="100000"/>
              </a:lnSpc>
              <a:spcBef>
                <a:spcPts val="1003"/>
              </a:spcBef>
              <a:spcAft>
                <a:spcPts val="0"/>
              </a:spcAft>
              <a:buClr>
                <a:srgbClr val="000000"/>
              </a:buClr>
              <a:buSzTx/>
              <a:buFontTx/>
              <a:buNone/>
              <a:tabLst/>
              <a:defRPr/>
            </a:pPr>
            <a:r>
              <a:rPr kumimoji="0" lang="sv-SE" sz="2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En ohälsosam arbetssituation uppstår när </a:t>
            </a:r>
            <a:r>
              <a:rPr kumimoji="0" lang="sv-SE" sz="2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kraven</a:t>
            </a:r>
            <a:r>
              <a:rPr kumimoji="0" lang="sv-SE" sz="2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överstiger </a:t>
            </a:r>
            <a:r>
              <a:rPr kumimoji="0" lang="sv-SE" sz="2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resurserna</a:t>
            </a:r>
            <a:r>
              <a:rPr kumimoji="0" lang="sv-SE" sz="2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under en längre tid, och möjligheten till </a:t>
            </a:r>
            <a:r>
              <a:rPr kumimoji="0" lang="sv-SE" sz="2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återhämtning</a:t>
            </a:r>
            <a:r>
              <a:rPr kumimoji="0" lang="sv-SE" sz="2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inte är tillräcklig.</a:t>
            </a:r>
            <a:r>
              <a:rPr kumimoji="0" lang="sv-SE" sz="2000" b="0" i="0" u="none" strike="noStrike" kern="0" cap="none" spc="0" normalizeH="0" baseline="0" noProof="0" dirty="0" smtClean="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endParaRPr kumimoji="0" lang="sv-SE"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pic>
        <p:nvPicPr>
          <p:cNvPr id="6"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685486" y="6228064"/>
            <a:ext cx="406400" cy="406400"/>
          </a:xfrm>
          <a:prstGeom prst="rect">
            <a:avLst/>
          </a:prstGeom>
        </p:spPr>
      </p:pic>
    </p:spTree>
    <p:extLst>
      <p:ext uri="{BB962C8B-B14F-4D97-AF65-F5344CB8AC3E}">
        <p14:creationId xmlns:p14="http://schemas.microsoft.com/office/powerpoint/2010/main" val="27999231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78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 uppmärksam på…</a:t>
            </a:r>
            <a:endParaRPr lang="sv-SE" dirty="0"/>
          </a:p>
        </p:txBody>
      </p:sp>
      <p:sp>
        <p:nvSpPr>
          <p:cNvPr id="3" name="Platshållare för innehåll 2"/>
          <p:cNvSpPr>
            <a:spLocks noGrp="1"/>
          </p:cNvSpPr>
          <p:nvPr>
            <p:ph idx="1"/>
          </p:nvPr>
        </p:nvSpPr>
        <p:spPr>
          <a:xfrm>
            <a:off x="1620000" y="2305928"/>
            <a:ext cx="10476183" cy="3573084"/>
          </a:xfrm>
        </p:spPr>
        <p:txBody>
          <a:bodyPr>
            <a:normAutofit/>
          </a:bodyPr>
          <a:lstStyle/>
          <a:p>
            <a:pPr marL="0" indent="0">
              <a:buNone/>
            </a:pPr>
            <a:r>
              <a:rPr lang="sv-SE" dirty="0" smtClean="0"/>
              <a:t>konflikter </a:t>
            </a:r>
          </a:p>
          <a:p>
            <a:pPr marL="0" indent="0">
              <a:buNone/>
            </a:pPr>
            <a:r>
              <a:rPr lang="sv-SE" dirty="0" smtClean="0"/>
              <a:t>arbetsfördelning </a:t>
            </a:r>
          </a:p>
          <a:p>
            <a:pPr marL="0" indent="0">
              <a:buNone/>
            </a:pPr>
            <a:r>
              <a:rPr lang="sv-SE" dirty="0" smtClean="0"/>
              <a:t>förutsättningar </a:t>
            </a:r>
            <a:r>
              <a:rPr lang="sv-SE" dirty="0"/>
              <a:t>för samarbete </a:t>
            </a:r>
            <a:endParaRPr lang="sv-SE" dirty="0" smtClean="0"/>
          </a:p>
          <a:p>
            <a:pPr marL="0" indent="0">
              <a:buNone/>
            </a:pPr>
            <a:r>
              <a:rPr lang="sv-SE" dirty="0" smtClean="0"/>
              <a:t>konsekvenser </a:t>
            </a:r>
            <a:r>
              <a:rPr lang="sv-SE" dirty="0"/>
              <a:t>av </a:t>
            </a:r>
            <a:r>
              <a:rPr lang="sv-SE" dirty="0" smtClean="0"/>
              <a:t>förändringar</a:t>
            </a:r>
          </a:p>
          <a:p>
            <a:pPr marL="0" indent="0">
              <a:buNone/>
            </a:pPr>
            <a:r>
              <a:rPr lang="sv-SE" dirty="0"/>
              <a:t>t</a:t>
            </a:r>
            <a:r>
              <a:rPr lang="sv-SE" dirty="0" smtClean="0"/>
              <a:t>idiga signaler</a:t>
            </a:r>
            <a:endParaRPr lang="sv-SE" dirty="0"/>
          </a:p>
          <a:p>
            <a:pPr marL="0" indent="0">
              <a:buNone/>
            </a:pPr>
            <a:endParaRPr lang="sv-SE" dirty="0"/>
          </a:p>
          <a:p>
            <a:pPr marL="0" indent="0">
              <a:buNone/>
            </a:pPr>
            <a:endParaRPr lang="sv-SE" dirty="0" smtClean="0"/>
          </a:p>
          <a:p>
            <a:pPr marL="0" indent="0">
              <a:buNone/>
            </a:pPr>
            <a:endParaRPr lang="sv-SE" dirty="0"/>
          </a:p>
          <a:p>
            <a:endParaRPr lang="sv-SE" i="1" dirty="0"/>
          </a:p>
        </p:txBody>
      </p:sp>
      <p:pic>
        <p:nvPicPr>
          <p:cNvPr id="4" name="Bildobjekt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2346" y="2305928"/>
            <a:ext cx="3926926" cy="2617950"/>
          </a:xfrm>
          <a:prstGeom prst="rect">
            <a:avLst/>
          </a:prstGeom>
        </p:spPr>
      </p:pic>
      <p:pic>
        <p:nvPicPr>
          <p:cNvPr id="6"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598400" y="6143171"/>
            <a:ext cx="406400" cy="406400"/>
          </a:xfrm>
          <a:prstGeom prst="rect">
            <a:avLst/>
          </a:prstGeom>
        </p:spPr>
      </p:pic>
      <p:pic>
        <p:nvPicPr>
          <p:cNvPr id="7" name="Inspelat lju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01600" y="4923878"/>
            <a:ext cx="406400" cy="406400"/>
          </a:xfrm>
          <a:prstGeom prst="rect">
            <a:avLst/>
          </a:prstGeom>
        </p:spPr>
      </p:pic>
    </p:spTree>
    <p:extLst>
      <p:ext uri="{BB962C8B-B14F-4D97-AF65-F5344CB8AC3E}">
        <p14:creationId xmlns:p14="http://schemas.microsoft.com/office/powerpoint/2010/main" val="1643057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9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1719"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Tidiga signaler på ohälsa</a:t>
            </a:r>
            <a:endParaRPr lang="sv-SE" dirty="0"/>
          </a:p>
        </p:txBody>
      </p:sp>
      <p:sp>
        <p:nvSpPr>
          <p:cNvPr id="3" name="Platshållare för innehåll 2"/>
          <p:cNvSpPr>
            <a:spLocks noGrp="1"/>
          </p:cNvSpPr>
          <p:nvPr>
            <p:ph idx="1"/>
          </p:nvPr>
        </p:nvSpPr>
        <p:spPr>
          <a:xfrm>
            <a:off x="1325053" y="2458644"/>
            <a:ext cx="10476183" cy="3573084"/>
          </a:xfrm>
        </p:spPr>
        <p:txBody>
          <a:bodyPr>
            <a:normAutofit fontScale="92500" lnSpcReduction="10000"/>
          </a:bodyPr>
          <a:lstStyle/>
          <a:p>
            <a:r>
              <a:rPr lang="sv-SE" dirty="0" smtClean="0"/>
              <a:t>Bristande motivation, nedstämdhet, irritation</a:t>
            </a:r>
          </a:p>
          <a:p>
            <a:r>
              <a:rPr lang="sv-SE" dirty="0" smtClean="0"/>
              <a:t>Försämrad koncentrationsförmåga, ökad glömska, svårare att komma igång och ta initiativ, svårare att fatta beslut</a:t>
            </a:r>
          </a:p>
          <a:p>
            <a:r>
              <a:rPr lang="sv-SE" dirty="0"/>
              <a:t>Låg kvalitet på arbetet eller sen leverans av arbetsresultat</a:t>
            </a:r>
          </a:p>
          <a:p>
            <a:r>
              <a:rPr lang="sv-SE" dirty="0" smtClean="0"/>
              <a:t>Konflikter, samarbetssvårigheter, kränkningar, trakasserier</a:t>
            </a:r>
          </a:p>
          <a:p>
            <a:r>
              <a:rPr lang="sv-SE" dirty="0" smtClean="0"/>
              <a:t>Värk, sömnbesvär, mag-tarmbesvär</a:t>
            </a:r>
          </a:p>
          <a:p>
            <a:r>
              <a:rPr lang="sv-SE" dirty="0" smtClean="0"/>
              <a:t>Sjukskrivningar, sjuknärvaro, hög personalomsättning</a:t>
            </a:r>
          </a:p>
          <a:p>
            <a:r>
              <a:rPr lang="sv-SE" dirty="0" smtClean="0"/>
              <a:t>Olyckstillbud</a:t>
            </a:r>
            <a:endParaRPr lang="sv-SE" dirty="0"/>
          </a:p>
        </p:txBody>
      </p:sp>
    </p:spTree>
    <p:extLst>
      <p:ext uri="{BB962C8B-B14F-4D97-AF65-F5344CB8AC3E}">
        <p14:creationId xmlns:p14="http://schemas.microsoft.com/office/powerpoint/2010/main" val="43528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Fundera på</a:t>
            </a:r>
            <a:endParaRPr lang="sv-SE" dirty="0"/>
          </a:p>
        </p:txBody>
      </p:sp>
      <p:sp>
        <p:nvSpPr>
          <p:cNvPr id="3" name="Platshållare för innehåll 2"/>
          <p:cNvSpPr>
            <a:spLocks noGrp="1"/>
          </p:cNvSpPr>
          <p:nvPr>
            <p:ph idx="1"/>
          </p:nvPr>
        </p:nvSpPr>
        <p:spPr>
          <a:xfrm>
            <a:off x="1306581" y="2159999"/>
            <a:ext cx="10476183" cy="3573084"/>
          </a:xfrm>
        </p:spPr>
        <p:txBody>
          <a:bodyPr/>
          <a:lstStyle/>
          <a:p>
            <a:r>
              <a:rPr lang="sv-SE" dirty="0" smtClean="0"/>
              <a:t>Vilka OSA-relaterade risker finns på er arbetsplats?</a:t>
            </a:r>
            <a:endParaRPr lang="sv-SE" dirty="0"/>
          </a:p>
        </p:txBody>
      </p:sp>
      <p:pic>
        <p:nvPicPr>
          <p:cNvPr id="5"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961257" y="5733083"/>
            <a:ext cx="406400" cy="406400"/>
          </a:xfrm>
          <a:prstGeom prst="rect">
            <a:avLst/>
          </a:prstGeom>
        </p:spPr>
      </p:pic>
    </p:spTree>
    <p:extLst>
      <p:ext uri="{BB962C8B-B14F-4D97-AF65-F5344CB8AC3E}">
        <p14:creationId xmlns:p14="http://schemas.microsoft.com/office/powerpoint/2010/main" val="161169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4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1_Office-tema">
  <a:themeElements>
    <a:clrScheme name="LU_2017-03-02">
      <a:dk1>
        <a:srgbClr val="000000"/>
      </a:dk1>
      <a:lt1>
        <a:srgbClr val="FFFFFF"/>
      </a:lt1>
      <a:dk2>
        <a:srgbClr val="2F2B28"/>
      </a:dk2>
      <a:lt2>
        <a:srgbClr val="D0CCB6"/>
      </a:lt2>
      <a:accent1>
        <a:srgbClr val="894E11"/>
      </a:accent1>
      <a:accent2>
        <a:srgbClr val="E3B6BB"/>
      </a:accent2>
      <a:accent3>
        <a:srgbClr val="ABC9D4"/>
      </a:accent3>
      <a:accent4>
        <a:srgbClr val="9EC0AA"/>
      </a:accent4>
      <a:accent5>
        <a:srgbClr val="D0CCB6"/>
      </a:accent5>
      <a:accent6>
        <a:srgbClr val="B1AA9F"/>
      </a:accent6>
      <a:hlink>
        <a:srgbClr val="00006D"/>
      </a:hlink>
      <a:folHlink>
        <a:srgbClr val="894E1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714</Words>
  <Application>Microsoft Office PowerPoint</Application>
  <PresentationFormat>Bredbild</PresentationFormat>
  <Paragraphs>95</Paragraphs>
  <Slides>6</Slides>
  <Notes>6</Notes>
  <HiddenSlides>1</HiddenSlides>
  <MMClips>7</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6</vt:i4>
      </vt:variant>
    </vt:vector>
  </HeadingPairs>
  <TitlesOfParts>
    <vt:vector size="13" baseType="lpstr">
      <vt:lpstr>ＭＳ Ｐゴシック</vt:lpstr>
      <vt:lpstr>Arial</vt:lpstr>
      <vt:lpstr>Calibri</vt:lpstr>
      <vt:lpstr>Helvetica Light</vt:lpstr>
      <vt:lpstr>Systemtypsnitt</vt:lpstr>
      <vt:lpstr>Times New Roman</vt:lpstr>
      <vt:lpstr>1_Office-tema</vt:lpstr>
      <vt:lpstr>PowerPoint-presentation</vt:lpstr>
      <vt:lpstr>Organisatorisk och social arbetsmiljö</vt:lpstr>
      <vt:lpstr>OSA-risker</vt:lpstr>
      <vt:lpstr>Var uppmärksam på…</vt:lpstr>
      <vt:lpstr>Tidiga signaler på ohälsa</vt:lpstr>
      <vt:lpstr>Fundera på</vt:lpstr>
    </vt:vector>
  </TitlesOfParts>
  <Company>Lunds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Sjösten</dc:creator>
  <cp:lastModifiedBy>Anna Sjösten</cp:lastModifiedBy>
  <cp:revision>10</cp:revision>
  <dcterms:created xsi:type="dcterms:W3CDTF">2020-05-15T12:12:48Z</dcterms:created>
  <dcterms:modified xsi:type="dcterms:W3CDTF">2020-12-01T08:59:00Z</dcterms:modified>
</cp:coreProperties>
</file>