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8"/>
  </p:notesMasterIdLst>
  <p:sldIdLst>
    <p:sldId id="257" r:id="rId3"/>
    <p:sldId id="266" r:id="rId4"/>
    <p:sldId id="270" r:id="rId5"/>
    <p:sldId id="267" r:id="rId6"/>
    <p:sldId id="260" r:id="rId7"/>
    <p:sldId id="268" r:id="rId8"/>
    <p:sldId id="259" r:id="rId9"/>
    <p:sldId id="271" r:id="rId10"/>
    <p:sldId id="275" r:id="rId11"/>
    <p:sldId id="272" r:id="rId12"/>
    <p:sldId id="276" r:id="rId13"/>
    <p:sldId id="277" r:id="rId14"/>
    <p:sldId id="273" r:id="rId15"/>
    <p:sldId id="274" r:id="rId16"/>
    <p:sldId id="278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Lohmander" initials="LL" lastIdx="10" clrIdx="0">
    <p:extLst>
      <p:ext uri="{19B8F6BF-5375-455C-9EA6-DF929625EA0E}">
        <p15:presenceInfo xmlns:p15="http://schemas.microsoft.com/office/powerpoint/2012/main" userId="S-1-5-21-791394405-2968878526-2284429811-615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7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F5CF-55D8-4DC5-BC25-2B07A9C31CF5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7D44A-34F6-4FB3-B551-3A7698BDF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02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234EF-DA16-4C40-9E0C-535873E816E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58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Denna kortfilm beskriver </a:t>
            </a:r>
            <a:r>
              <a:rPr lang="sv-SE" baseline="0" dirty="0" smtClean="0"/>
              <a:t>systematiskt arbetsmiljöarbete – SAM.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234EF-DA16-4C40-9E0C-535873E816E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3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Denna kortfilm beskriver </a:t>
            </a:r>
            <a:r>
              <a:rPr lang="sv-SE" baseline="0" dirty="0" smtClean="0"/>
              <a:t>systematiskt arbetsmiljöarbete – SAM.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234EF-DA16-4C40-9E0C-535873E816E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94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Inledning:</a:t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 läst materialet. Ni liksom vi fattar att det är svårt att göra en sammanfattning på aggregerad nivå. Man kan ändå se en röd tråd/tendenser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vi vill lyfta som viktiga tendenser på förvaltningen är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40E04-D5D6-4111-A732-39CAF207B9F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0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3855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761" y="1632438"/>
            <a:ext cx="808477" cy="993215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30010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13232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5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För skrymmande grafik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244317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46CE9-72AE-E244-87D3-B62AED9EB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7640" y="4695972"/>
            <a:ext cx="5444359" cy="1389681"/>
          </a:xfrm>
          <a:solidFill>
            <a:schemeClr val="bg1"/>
          </a:solidFill>
        </p:spPr>
        <p:txBody>
          <a:bodyPr wrap="square" lIns="540000" tIns="432000" rIns="360000" bIns="540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6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Skriv text här </a:t>
            </a:r>
          </a:p>
        </p:txBody>
      </p:sp>
    </p:spTree>
    <p:extLst>
      <p:ext uri="{BB962C8B-B14F-4D97-AF65-F5344CB8AC3E}">
        <p14:creationId xmlns:p14="http://schemas.microsoft.com/office/powerpoint/2010/main" val="3416604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46CE9-72AE-E244-87D3-B62AED9EB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5613" y="4695972"/>
            <a:ext cx="4116386" cy="1389681"/>
          </a:xfrm>
          <a:solidFill>
            <a:schemeClr val="bg1"/>
          </a:solidFill>
        </p:spPr>
        <p:txBody>
          <a:bodyPr wrap="square" lIns="540000" tIns="432000" rIns="360000" bIns="540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6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69807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kort och kärnfull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7" y="2785298"/>
            <a:ext cx="11807825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9660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6741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3528AA-43AE-E741-8458-7453693CEC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6388" y="4168939"/>
            <a:ext cx="3959225" cy="1387559"/>
          </a:xfrm>
        </p:spPr>
        <p:txBody>
          <a:bodyPr lIns="468000" rIns="432000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Använd denna mall när du behöver text i ett kollage</a:t>
            </a:r>
          </a:p>
        </p:txBody>
      </p:sp>
    </p:spTree>
    <p:extLst>
      <p:ext uri="{BB962C8B-B14F-4D97-AF65-F5344CB8AC3E}">
        <p14:creationId xmlns:p14="http://schemas.microsoft.com/office/powerpoint/2010/main" val="381349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441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586B569-1B5E-CB47-A4CA-388CA2CC9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70" y="1556181"/>
            <a:ext cx="2150660" cy="2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3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© AB Previa | ver 2.0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36010-6683-4022-84FD-35A171012269}" type="slidenum">
              <a:rPr lang="sv-SE" altLang="sv-SE">
                <a:solidFill>
                  <a:srgbClr val="000000"/>
                </a:solidFill>
              </a:rPr>
              <a:pPr/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54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4833" y="6453190"/>
            <a:ext cx="4165600" cy="288925"/>
          </a:xfrm>
          <a:prstGeom prst="rect">
            <a:avLst/>
          </a:prstGeom>
          <a:ln/>
        </p:spPr>
        <p:txBody>
          <a:bodyPr lIns="90516" tIns="45258" rIns="90516" bIns="4525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9C6114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418" y="6453190"/>
            <a:ext cx="4032249" cy="288925"/>
          </a:xfrm>
          <a:prstGeom prst="rect">
            <a:avLst/>
          </a:prstGeom>
          <a:ln/>
        </p:spPr>
        <p:txBody>
          <a:bodyPr lIns="90516" tIns="45258" rIns="90516" bIns="4525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9C6114"/>
                </a:solidFill>
                <a:ea typeface="ＭＳ Ｐゴシック" charset="-128"/>
              </a:rPr>
              <a:t>© AB Previa | ver 2.0</a:t>
            </a:r>
            <a:endParaRPr lang="en-US" b="1">
              <a:solidFill>
                <a:srgbClr val="9C6114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815417" y="6453190"/>
            <a:ext cx="2336800" cy="288925"/>
          </a:xfrm>
          <a:prstGeom prst="rect">
            <a:avLst/>
          </a:prstGeom>
          <a:ln/>
        </p:spPr>
        <p:txBody>
          <a:bodyPr lIns="90516" tIns="45258" rIns="90516" bIns="4525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b="1">
              <a:solidFill>
                <a:srgbClr val="9C6114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390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>
              <a:defRPr/>
            </a:pPr>
            <a:endParaRPr lang="sv-SE" sz="24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2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37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2020889"/>
            <a:ext cx="53848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2020889"/>
            <a:ext cx="53848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9C6114"/>
                </a:solidFill>
              </a:rPr>
              <a:t>© AB Previa | ver 2.0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9C6114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021CC-2598-40D6-8D44-64AE76B8591B}" type="slidenum">
              <a:rPr lang="sv-SE" altLang="sv-SE">
                <a:solidFill>
                  <a:srgbClr val="9C6114"/>
                </a:solidFill>
              </a:rPr>
              <a:pPr/>
              <a:t>‹#›</a:t>
            </a:fld>
            <a:endParaRPr lang="sv-SE" altLang="sv-SE">
              <a:solidFill>
                <a:srgbClr val="9C61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56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9" y="188914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5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3856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762" y="1632439"/>
            <a:ext cx="808477" cy="993215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5" y="2430010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13232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6" y="4227756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5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9" y="188914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7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5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4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8" y="1170847"/>
            <a:ext cx="4264252" cy="471026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marL="0" marR="0" lvl="0" indent="0" algn="ctr" defTabSz="584196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3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6" y="4227756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50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9" y="188914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5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2277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7" y="2430010"/>
            <a:ext cx="4967637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13232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8" y="1170847"/>
            <a:ext cx="4264252" cy="471026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marL="0" marR="0" lvl="0" indent="0" algn="ctr" defTabSz="584196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6" y="4227756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08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9" y="188914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7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5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4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8" y="1170847"/>
            <a:ext cx="4264252" cy="471026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797" tIns="50797" rIns="50797" bIns="50797" numCol="1" spcCol="38100" rtlCol="0" anchor="ctr">
            <a:spAutoFit/>
          </a:bodyPr>
          <a:lstStyle/>
          <a:p>
            <a:pPr marL="0" marR="0" lvl="0" indent="0" algn="ctr" defTabSz="584196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3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6" y="4227756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21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9" y="188914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5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2277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7" y="2430010"/>
            <a:ext cx="4967637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13232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6" y="4227756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76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9" y="188914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7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5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4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3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6" y="4227756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1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9" y="188914"/>
            <a:ext cx="11807825" cy="6480175"/>
          </a:xfrm>
          <a:solidFill>
            <a:schemeClr val="accent5"/>
          </a:solidFill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442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9" y="188914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dirty="0"/>
              <a:t>Dra en bild hit för att lägga till en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99248"/>
            <a:ext cx="9144001" cy="2948353"/>
          </a:xfrm>
          <a:effectLst>
            <a:outerShdw blurRad="101600" algn="ctr" rotWithShape="0">
              <a:prstClr val="black">
                <a:alpha val="67000"/>
              </a:prstClr>
            </a:outerShdw>
          </a:effectLst>
        </p:spPr>
        <p:txBody>
          <a:bodyPr bIns="0" anchor="b">
            <a:noAutofit/>
          </a:bodyPr>
          <a:lstStyle>
            <a:lvl1pPr algn="ctr">
              <a:defRPr sz="9600" cap="all" spc="1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80000"/>
            <a:ext cx="9144001" cy="1534886"/>
          </a:xfrm>
          <a:effectLst>
            <a:outerShdw blurRad="76200" algn="ctr" rotWithShape="0">
              <a:prstClr val="black">
                <a:alpha val="67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97" indent="0" algn="ctr">
              <a:buNone/>
              <a:defRPr sz="2000"/>
            </a:lvl2pPr>
            <a:lvl3pPr marL="914394" indent="0" algn="ctr">
              <a:buNone/>
              <a:defRPr sz="1800"/>
            </a:lvl3pPr>
            <a:lvl4pPr marL="1371591" indent="0" algn="ctr">
              <a:buNone/>
              <a:defRPr sz="1600"/>
            </a:lvl4pPr>
            <a:lvl5pPr marL="1828788" indent="0" algn="ctr">
              <a:buNone/>
              <a:defRPr sz="1600"/>
            </a:lvl5pPr>
            <a:lvl6pPr marL="2285984" indent="0" algn="ctr">
              <a:buNone/>
              <a:defRPr sz="1600"/>
            </a:lvl6pPr>
            <a:lvl7pPr marL="2743182" indent="0" algn="ctr">
              <a:buNone/>
              <a:defRPr sz="1600"/>
            </a:lvl7pPr>
            <a:lvl8pPr marL="3200378" indent="0" algn="ctr">
              <a:buNone/>
              <a:defRPr sz="1600"/>
            </a:lvl8pPr>
            <a:lvl9pPr marL="3657575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1288591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182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161823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2277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30010"/>
            <a:ext cx="4967637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13232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>
              <a:defRPr/>
            </a:pPr>
            <a:endParaRPr lang="sv-SE" sz="24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02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För skrymmande grafik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182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2150471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9" y="188914"/>
            <a:ext cx="11807825" cy="6480175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46CE9-72AE-E244-87D3-B62AED9EB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7641" y="4661633"/>
            <a:ext cx="5444359" cy="1424021"/>
          </a:xfrm>
          <a:solidFill>
            <a:schemeClr val="bg1"/>
          </a:solidFill>
        </p:spPr>
        <p:txBody>
          <a:bodyPr wrap="square" lIns="540000" tIns="432000" rIns="360000" bIns="540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6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Skriv text här </a:t>
            </a:r>
          </a:p>
        </p:txBody>
      </p:sp>
    </p:spTree>
    <p:extLst>
      <p:ext uri="{BB962C8B-B14F-4D97-AF65-F5344CB8AC3E}">
        <p14:creationId xmlns:p14="http://schemas.microsoft.com/office/powerpoint/2010/main" val="3738231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9" y="188914"/>
            <a:ext cx="11807825" cy="6480175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46CE9-72AE-E244-87D3-B62AED9EB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5613" y="4661633"/>
            <a:ext cx="4116386" cy="1424021"/>
          </a:xfrm>
          <a:solidFill>
            <a:schemeClr val="bg1"/>
          </a:solidFill>
        </p:spPr>
        <p:txBody>
          <a:bodyPr wrap="square" lIns="540000" tIns="432000" rIns="360000" bIns="540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6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817994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kort och kärnfull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9" y="2785298"/>
            <a:ext cx="11807825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9159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4"/>
            <a:ext cx="3924300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4"/>
            <a:ext cx="3959224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4"/>
            <a:ext cx="3924302" cy="3240087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9000"/>
            <a:ext cx="3924302" cy="3240087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9"/>
            <a:ext cx="3924300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6388" y="3428998"/>
            <a:ext cx="3959224" cy="324008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8771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4"/>
            <a:ext cx="3924300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4"/>
            <a:ext cx="3959224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4"/>
            <a:ext cx="3924302" cy="3240087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9000"/>
            <a:ext cx="3924302" cy="3240087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9"/>
            <a:ext cx="3924300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1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5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3528AA-43AE-E741-8458-7453693CEC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6389" y="4151773"/>
            <a:ext cx="3959225" cy="1421893"/>
          </a:xfrm>
        </p:spPr>
        <p:txBody>
          <a:bodyPr lIns="468000" rIns="432000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Använd denna mall när du behöver text i ett kollage</a:t>
            </a:r>
          </a:p>
        </p:txBody>
      </p:sp>
    </p:spTree>
    <p:extLst>
      <p:ext uri="{BB962C8B-B14F-4D97-AF65-F5344CB8AC3E}">
        <p14:creationId xmlns:p14="http://schemas.microsoft.com/office/powerpoint/2010/main" val="1039424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585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586B569-1B5E-CB47-A4CA-388CA2CC9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71" y="1556182"/>
            <a:ext cx="2150660" cy="2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62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07818" y="1849044"/>
            <a:ext cx="10476183" cy="357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7" tIns="45349" rIns="90697" bIns="45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248533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AB Previa | ver 2.0</a:t>
            </a:r>
            <a:endParaRPr lang="sv-SE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36010-6683-4022-84FD-35A17101226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0773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>
              <a:defRPr/>
            </a:pPr>
            <a:endParaRPr lang="sv-SE" sz="24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2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82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4833" y="6453191"/>
            <a:ext cx="4165600" cy="288925"/>
          </a:xfrm>
          <a:prstGeom prst="rect">
            <a:avLst/>
          </a:prstGeom>
          <a:ln/>
        </p:spPr>
        <p:txBody>
          <a:bodyPr lIns="90516" tIns="45258" rIns="90516" bIns="4525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9C6114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419" y="6453191"/>
            <a:ext cx="4032249" cy="288925"/>
          </a:xfrm>
          <a:prstGeom prst="rect">
            <a:avLst/>
          </a:prstGeom>
          <a:ln/>
        </p:spPr>
        <p:txBody>
          <a:bodyPr lIns="90516" tIns="45258" rIns="90516" bIns="4525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9C6114"/>
                </a:solidFill>
                <a:ea typeface="ＭＳ Ｐゴシック" charset="-128"/>
              </a:rPr>
              <a:t>© AB Previa | ver 2.0</a:t>
            </a:r>
            <a:endParaRPr lang="en-US" b="1">
              <a:solidFill>
                <a:srgbClr val="9C6114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815418" y="6453191"/>
            <a:ext cx="2336800" cy="288925"/>
          </a:xfrm>
          <a:prstGeom prst="rect">
            <a:avLst/>
          </a:prstGeom>
          <a:ln/>
        </p:spPr>
        <p:txBody>
          <a:bodyPr lIns="90516" tIns="45258" rIns="90516" bIns="4525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b="1">
              <a:solidFill>
                <a:srgbClr val="9C6114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483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1" y="2020890"/>
            <a:ext cx="53848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2020890"/>
            <a:ext cx="53848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9C6114"/>
                </a:solidFill>
              </a:rPr>
              <a:t>© AB Previa | ver 2.0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9C6114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021CC-2598-40D6-8D44-64AE76B8591B}" type="slidenum">
              <a:rPr lang="sv-SE" altLang="sv-SE">
                <a:solidFill>
                  <a:srgbClr val="9C6114"/>
                </a:solidFill>
              </a:rPr>
              <a:pPr/>
              <a:t>‹#›</a:t>
            </a:fld>
            <a:endParaRPr lang="sv-SE" altLang="sv-SE">
              <a:solidFill>
                <a:srgbClr val="9C61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7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2277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30010"/>
            <a:ext cx="4967637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13232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2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2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0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17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dirty="0"/>
              <a:t>Dra en bild hit för att lägga till en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99247"/>
            <a:ext cx="9144000" cy="2948353"/>
          </a:xfrm>
          <a:effectLst>
            <a:outerShdw blurRad="101600" algn="ctr" rotWithShape="0">
              <a:prstClr val="black">
                <a:alpha val="67000"/>
              </a:prstClr>
            </a:outerShdw>
          </a:effectLst>
        </p:spPr>
        <p:txBody>
          <a:bodyPr bIns="0" anchor="b">
            <a:noAutofit/>
          </a:bodyPr>
          <a:lstStyle>
            <a:lvl1pPr algn="ctr">
              <a:defRPr sz="9600" cap="all" spc="1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80000"/>
            <a:ext cx="9144000" cy="1534886"/>
          </a:xfrm>
          <a:effectLst>
            <a:outerShdw blurRad="76200" algn="ctr" rotWithShape="0">
              <a:prstClr val="black">
                <a:alpha val="67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43556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9145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152184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sv-SE" dirty="0"/>
              <a:t>Klicka här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sp>
        <p:nvSpPr>
          <p:cNvPr id="4" name="textruta 3"/>
          <p:cNvSpPr txBox="1"/>
          <p:nvPr userDrawn="1"/>
        </p:nvSpPr>
        <p:spPr>
          <a:xfrm rot="20317752">
            <a:off x="3200479" y="2646821"/>
            <a:ext cx="5375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0" dirty="0" smtClean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25000"/>
                      <a:lumOff val="75000"/>
                      <a:alpha val="25000"/>
                    </a:schemeClr>
                  </a:outerShdw>
                </a:effectLst>
              </a:rPr>
              <a:t>UTKAST</a:t>
            </a:r>
            <a:endParaRPr lang="sv-SE" sz="11500" dirty="0">
              <a:solidFill>
                <a:schemeClr val="tx2">
                  <a:lumMod val="25000"/>
                  <a:lumOff val="75000"/>
                </a:schemeClr>
              </a:solidFill>
              <a:effectLst>
                <a:outerShdw blurRad="50800" dist="50800" dir="5400000" algn="ctr" rotWithShape="0">
                  <a:schemeClr val="tx2">
                    <a:lumMod val="25000"/>
                    <a:lumOff val="75000"/>
                    <a:alpha val="2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5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21">
          <p15:clr>
            <a:srgbClr val="F26B43"/>
          </p15:clr>
        </p15:guide>
        <p15:guide id="4" pos="7559">
          <p15:clr>
            <a:srgbClr val="F26B43"/>
          </p15:clr>
        </p15:guide>
        <p15:guide id="5" pos="2593">
          <p15:clr>
            <a:srgbClr val="F26B43"/>
          </p15:clr>
        </p15:guide>
        <p15:guide id="6" pos="5087">
          <p15:clr>
            <a:srgbClr val="F26B43"/>
          </p15:clr>
        </p15:guide>
        <p15:guide id="7" orient="horz" pos="4201">
          <p15:clr>
            <a:srgbClr val="F26B43"/>
          </p15:clr>
        </p15:guide>
        <p15:guide id="8" orient="horz" pos="1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sv-SE" dirty="0"/>
              <a:t>Klicka här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25443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txStyles>
    <p:titleStyle>
      <a:lvl1pPr algn="l" defTabSz="914394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9999" indent="-179999" algn="l" defTabSz="914394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9998" indent="-179999" algn="l" defTabSz="914394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996" indent="-179999" algn="l" defTabSz="914394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9995" indent="-179999" algn="l" defTabSz="914394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99994" indent="-179999" algn="l" defTabSz="914394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79993" indent="-179999" algn="l" defTabSz="914394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780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7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4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5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21">
          <p15:clr>
            <a:srgbClr val="F26B43"/>
          </p15:clr>
        </p15:guide>
        <p15:guide id="4" pos="7559">
          <p15:clr>
            <a:srgbClr val="F26B43"/>
          </p15:clr>
        </p15:guide>
        <p15:guide id="5" pos="2593">
          <p15:clr>
            <a:srgbClr val="F26B43"/>
          </p15:clr>
        </p15:guide>
        <p15:guide id="6" pos="5087">
          <p15:clr>
            <a:srgbClr val="F26B43"/>
          </p15:clr>
        </p15:guide>
        <p15:guide id="7" orient="horz" pos="4201">
          <p15:clr>
            <a:srgbClr val="F26B43"/>
          </p15:clr>
        </p15:guide>
        <p15:guide id="8" orient="horz" pos="1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.se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032276" y="1790248"/>
            <a:ext cx="4967636" cy="639762"/>
          </a:xfrm>
        </p:spPr>
        <p:txBody>
          <a:bodyPr/>
          <a:lstStyle/>
          <a:p>
            <a:r>
              <a:rPr lang="sv-SE" sz="3200" dirty="0" smtClean="0"/>
              <a:t>Chefsstöd: OSA-enkät</a:t>
            </a:r>
            <a:endParaRPr lang="sv-SE" sz="32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Sektionen hr 2020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94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 OSA-enkät avdelning XX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Muntlig beskrivning av </a:t>
            </a:r>
            <a:r>
              <a:rPr lang="sv-SE" dirty="0" smtClean="0"/>
              <a:t>det arbete med resultatet som genomförts tillsammans med skyddsombud/arbetsgrupp </a:t>
            </a:r>
            <a:r>
              <a:rPr lang="sv-SE" dirty="0" err="1" smtClean="0"/>
              <a:t>etc</a:t>
            </a:r>
            <a:r>
              <a:rPr lang="sv-SE" dirty="0" smtClean="0"/>
              <a:t>, har några frågeställningar valts ut som särskilt viktiga att arbeta med mm</a:t>
            </a:r>
          </a:p>
          <a:p>
            <a:endParaRPr lang="sv-SE" dirty="0" smtClean="0"/>
          </a:p>
          <a:p>
            <a:r>
              <a:rPr lang="sv-SE" dirty="0" smtClean="0"/>
              <a:t>Svarsfrekvens:</a:t>
            </a:r>
          </a:p>
          <a:p>
            <a:pPr lvl="1"/>
            <a:r>
              <a:rPr lang="sv-SE" dirty="0" smtClean="0"/>
              <a:t>Antal respondenter: </a:t>
            </a:r>
            <a:r>
              <a:rPr lang="sv-SE" b="1" dirty="0" smtClean="0"/>
              <a:t>xx </a:t>
            </a:r>
            <a:r>
              <a:rPr lang="sv-SE" dirty="0" smtClean="0"/>
              <a:t>av</a:t>
            </a:r>
            <a:r>
              <a:rPr lang="sv-SE" b="1" dirty="0" smtClean="0"/>
              <a:t> </a:t>
            </a:r>
            <a:r>
              <a:rPr lang="sv-SE" b="1" dirty="0" err="1" smtClean="0"/>
              <a:t>yy</a:t>
            </a:r>
            <a:r>
              <a:rPr lang="sv-SE" b="1" dirty="0" smtClean="0"/>
              <a:t> </a:t>
            </a:r>
            <a:r>
              <a:rPr lang="sv-SE" dirty="0" smtClean="0"/>
              <a:t>möjliga</a:t>
            </a:r>
          </a:p>
        </p:txBody>
      </p:sp>
    </p:spTree>
    <p:extLst>
      <p:ext uri="{BB962C8B-B14F-4D97-AF65-F5344CB8AC3E}">
        <p14:creationId xmlns:p14="http://schemas.microsoft.com/office/powerpoint/2010/main" val="14752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på resultatredovisning 1 – staplar per frågeställning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1514359" y="2159999"/>
            <a:ext cx="8820000" cy="3960000"/>
          </a:xfrm>
        </p:spPr>
        <p:txBody>
          <a:bodyPr/>
          <a:lstStyle/>
          <a:p>
            <a:pPr marL="0" indent="0">
              <a:buNone/>
            </a:pPr>
            <a:endParaRPr lang="sv-SE" b="1" dirty="0" smtClean="0"/>
          </a:p>
          <a:p>
            <a:r>
              <a:rPr lang="sv-SE" dirty="0" smtClean="0"/>
              <a:t>Jag </a:t>
            </a:r>
            <a:r>
              <a:rPr lang="sv-SE" dirty="0"/>
              <a:t>vet vilket ansvar jag har i mitt </a:t>
            </a:r>
            <a:r>
              <a:rPr lang="sv-SE" dirty="0" smtClean="0"/>
              <a:t>arbete</a:t>
            </a:r>
          </a:p>
          <a:p>
            <a:endParaRPr lang="sv-SE" dirty="0"/>
          </a:p>
          <a:p>
            <a:r>
              <a:rPr lang="sv-SE" dirty="0" smtClean="0"/>
              <a:t>Jag </a:t>
            </a:r>
            <a:r>
              <a:rPr lang="sv-SE" dirty="0"/>
              <a:t>har tillräckliga befogenheter för att ta 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mitt ansvar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499" y="2159999"/>
            <a:ext cx="1609570" cy="160156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499" y="4086581"/>
            <a:ext cx="1643101" cy="16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på resultatredovisning 2 – tendenser per frågeställning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96727" y="2286434"/>
            <a:ext cx="7324667" cy="3911167"/>
          </a:xfrm>
        </p:spPr>
        <p:txBody>
          <a:bodyPr/>
          <a:lstStyle/>
          <a:p>
            <a:pPr marL="760396" lvl="1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Arbetsorganisation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600" dirty="0"/>
              <a:t>ca 20 % tycker inte att uppdragen är rimliga i förhållande till resurser</a:t>
            </a:r>
          </a:p>
          <a:p>
            <a:pPr marL="760396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Ledarskap</a:t>
            </a:r>
            <a:br>
              <a:rPr lang="sv-SE" sz="1800" dirty="0"/>
            </a:br>
            <a:r>
              <a:rPr lang="sv-SE" sz="1600" dirty="0"/>
              <a:t>20 % anger att de inte har en regelbunden dialog med sin chef.</a:t>
            </a:r>
          </a:p>
          <a:p>
            <a:pPr marL="760396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Kompetens och utveckling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Generellt har de flesta god tilltro till sin egen kunskap och har möjlighet att utvecklas</a:t>
            </a:r>
          </a:p>
          <a:p>
            <a:pPr marL="760396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Återhämtning</a:t>
            </a:r>
            <a:br>
              <a:rPr lang="sv-SE" sz="1800" dirty="0"/>
            </a:br>
            <a:r>
              <a:rPr lang="sv-SE" sz="1600" dirty="0"/>
              <a:t>Ca 20 % anger att de inte kan koppla bort sitt jobb.</a:t>
            </a:r>
            <a:endParaRPr lang="sv-SE" sz="1800" dirty="0"/>
          </a:p>
          <a:p>
            <a:pPr marL="760396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Kränkande särbehandling</a:t>
            </a:r>
            <a:br>
              <a:rPr lang="sv-SE" sz="1800" dirty="0"/>
            </a:br>
            <a:r>
              <a:rPr lang="sv-SE" sz="1600" dirty="0"/>
              <a:t>14 % har svarat att det har förekommit på arbetsplatsen</a:t>
            </a:r>
            <a:r>
              <a:rPr lang="sv-SE" sz="1800" b="1" dirty="0"/>
              <a:t/>
            </a:r>
            <a:br>
              <a:rPr lang="sv-SE" sz="1800" b="1" dirty="0"/>
            </a:br>
            <a:endParaRPr lang="sv-SE" sz="1800" b="1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15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Diskutera i grupper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Diskutera resultatet</a:t>
            </a:r>
          </a:p>
          <a:p>
            <a:r>
              <a:rPr lang="sv-SE" dirty="0" smtClean="0"/>
              <a:t>Vilka frågor behöver vi fokusera på? Vilka frågor väljer vi ut som ska prioriteras? </a:t>
            </a:r>
          </a:p>
          <a:p>
            <a:r>
              <a:rPr lang="sv-SE" dirty="0" smtClean="0"/>
              <a:t>Kom ihåg de områden som fungerar väl – hur vill vi befästa dessa?</a:t>
            </a:r>
          </a:p>
        </p:txBody>
      </p:sp>
    </p:spTree>
    <p:extLst>
      <p:ext uri="{BB962C8B-B14F-4D97-AF65-F5344CB8AC3E}">
        <p14:creationId xmlns:p14="http://schemas.microsoft.com/office/powerpoint/2010/main" val="13452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Diskutera i grupper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Vilka åtgärder behöver genomföras för de prioriterade frågor vi har valt?</a:t>
            </a:r>
          </a:p>
          <a:p>
            <a:r>
              <a:rPr lang="sv-SE" dirty="0" smtClean="0"/>
              <a:t>Vem ansvarar för respektive åtgärd?</a:t>
            </a:r>
          </a:p>
          <a:p>
            <a:r>
              <a:rPr lang="sv-SE" dirty="0" smtClean="0"/>
              <a:t>När ska åtgärderna vara klara?</a:t>
            </a:r>
          </a:p>
          <a:p>
            <a:r>
              <a:rPr lang="sv-SE" dirty="0" smtClean="0"/>
              <a:t>När ska åtgärderna följas upp?</a:t>
            </a:r>
            <a:r>
              <a:rPr lang="sv-SE" dirty="0"/>
              <a:t> 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Använd gärna befintlig mall </a:t>
            </a:r>
            <a:r>
              <a:rPr lang="sv-SE" dirty="0"/>
              <a:t>som stöd. Mallen finns på HR-webben.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00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Uppföljning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 åtgärder vi har bestämt tecknas ner i en handlingsplan (mallen finns på HR-webben) </a:t>
            </a:r>
            <a:r>
              <a:rPr lang="sv-SE" b="1" dirty="0" smtClean="0"/>
              <a:t>av </a:t>
            </a:r>
            <a:r>
              <a:rPr lang="sv-SE" b="1" dirty="0"/>
              <a:t>c</a:t>
            </a:r>
            <a:r>
              <a:rPr lang="sv-SE" b="1" dirty="0" smtClean="0"/>
              <a:t>hef tillsammans med skyddsombud</a:t>
            </a:r>
            <a:r>
              <a:rPr lang="sv-SE" dirty="0" smtClean="0"/>
              <a:t>.</a:t>
            </a:r>
          </a:p>
          <a:p>
            <a:r>
              <a:rPr lang="sv-SE" dirty="0" smtClean="0"/>
              <a:t>Vi följer upp handlingsplanen senast i samband med </a:t>
            </a:r>
            <a:r>
              <a:rPr lang="sv-SE" b="1" dirty="0" smtClean="0"/>
              <a:t>möte den xxx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6474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Till dig som chef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Denna mall är ett stöd för dig som chef inför och efter genomförande av OSA-enkäten.</a:t>
            </a:r>
          </a:p>
          <a:p>
            <a:r>
              <a:rPr lang="sv-SE" dirty="0" smtClean="0"/>
              <a:t>Mallen är uppdelad i två delar: förberedelse och resultat</a:t>
            </a:r>
            <a:r>
              <a:rPr lang="sv-SE" b="1" dirty="0" smtClean="0"/>
              <a:t>.</a:t>
            </a:r>
          </a:p>
          <a:p>
            <a:r>
              <a:rPr lang="sv-SE" dirty="0" smtClean="0"/>
              <a:t>Använd de delar av mallen som fungerar för dig och din verksamhet. Fyll i  eller dra ifrån som du önskar. Det som är markerat i </a:t>
            </a:r>
            <a:r>
              <a:rPr lang="sv-SE" b="1" dirty="0" smtClean="0"/>
              <a:t>fetstil</a:t>
            </a:r>
            <a:r>
              <a:rPr lang="sv-SE" dirty="0" smtClean="0"/>
              <a:t> är sådant du särskilt ska uppmärksamma innan du använder mallen för presentation.</a:t>
            </a:r>
          </a:p>
          <a:p>
            <a:r>
              <a:rPr lang="sv-SE" dirty="0" smtClean="0"/>
              <a:t>Läs mer om genomförandet av OSA-enkäten på HR-webben innan du börjar. </a:t>
            </a:r>
          </a:p>
          <a:p>
            <a:r>
              <a:rPr lang="sv-SE" dirty="0" smtClean="0"/>
              <a:t>Ta stöd av din närmaste personalsamordnare eller arbetsmiljösamordnare. Involvera ditt skyddsombud i genomförandet.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81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 descr="s.59.jpg">
            <a:extLst>
              <a:ext uri="{FF2B5EF4-FFF2-40B4-BE49-F238E27FC236}">
                <a16:creationId xmlns:a16="http://schemas.microsoft.com/office/drawing/2014/main" id="{9E80669B-C5BE-9C45-A8B5-ABEB15FD08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32" y="189102"/>
            <a:ext cx="11807139" cy="6479799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DFF552-0AA8-8D49-AAF7-08148A72C0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7604" y="4695755"/>
            <a:ext cx="5444043" cy="1389745"/>
          </a:xfrm>
        </p:spPr>
        <p:txBody>
          <a:bodyPr/>
          <a:lstStyle/>
          <a:p>
            <a:r>
              <a:rPr lang="sv-SE" dirty="0" smtClean="0"/>
              <a:t>Förberedelse inför OSA-enkät</a:t>
            </a:r>
            <a:endParaRPr lang="sv-SE" dirty="0"/>
          </a:p>
        </p:txBody>
      </p:sp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59815" y="5881781"/>
            <a:ext cx="407437" cy="4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9"/>
    </mc:Choice>
    <mc:Fallback xmlns="">
      <p:transition spd="slow" advTm="1160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Systematiskt arbetsmiljöarbete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117" y="2451369"/>
            <a:ext cx="3346721" cy="326593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102110" y="2451369"/>
            <a:ext cx="6096000" cy="29423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0" indent="-180000">
              <a:lnSpc>
                <a:spcPct val="110000"/>
              </a:lnSpc>
              <a:spcBef>
                <a:spcPts val="1200"/>
              </a:spcBef>
              <a:buClr>
                <a:srgbClr val="894E11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Systematiskt arbetsmiljöarbete (SAM) består av fyra steg: </a:t>
            </a:r>
          </a:p>
          <a:p>
            <a:pPr marL="637200" lvl="1" indent="-180000">
              <a:lnSpc>
                <a:spcPct val="110000"/>
              </a:lnSpc>
              <a:spcBef>
                <a:spcPts val="1200"/>
              </a:spcBef>
              <a:buClr>
                <a:srgbClr val="894E11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undersökning </a:t>
            </a:r>
          </a:p>
          <a:p>
            <a:pPr marL="637200" lvl="1" indent="-180000">
              <a:lnSpc>
                <a:spcPct val="110000"/>
              </a:lnSpc>
              <a:spcBef>
                <a:spcPts val="1200"/>
              </a:spcBef>
              <a:buClr>
                <a:srgbClr val="894E11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riskbedömning </a:t>
            </a:r>
          </a:p>
          <a:p>
            <a:pPr marL="637200" lvl="1" indent="-180000">
              <a:lnSpc>
                <a:spcPct val="110000"/>
              </a:lnSpc>
              <a:spcBef>
                <a:spcPts val="1200"/>
              </a:spcBef>
              <a:buClr>
                <a:srgbClr val="894E11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åtgärder/handlingsplan </a:t>
            </a:r>
          </a:p>
          <a:p>
            <a:pPr marL="637200" lvl="1" indent="-180000">
              <a:lnSpc>
                <a:spcPct val="110000"/>
              </a:lnSpc>
              <a:spcBef>
                <a:spcPts val="1200"/>
              </a:spcBef>
              <a:buClr>
                <a:srgbClr val="894E11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 </a:t>
            </a:r>
            <a:endParaRPr lang="sv-SE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OSA – en del av SAM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Arbetet med den organisatoriska och sociala arbetsmiljön (OSA) ingår i det systematiska arbetsmiljöarbetet (SAM)</a:t>
            </a:r>
          </a:p>
          <a:p>
            <a:r>
              <a:rPr lang="sv-SE" dirty="0" smtClean="0"/>
              <a:t>OSA-enkäten </a:t>
            </a:r>
            <a:r>
              <a:rPr lang="sv-SE" dirty="0"/>
              <a:t>tillhör steg </a:t>
            </a:r>
            <a:r>
              <a:rPr lang="sv-SE" i="1" dirty="0"/>
              <a:t>u</a:t>
            </a:r>
            <a:r>
              <a:rPr lang="sv-SE" i="1" dirty="0" smtClean="0"/>
              <a:t>ndersökning </a:t>
            </a:r>
            <a:r>
              <a:rPr lang="sv-SE" dirty="0"/>
              <a:t>i </a:t>
            </a:r>
            <a:r>
              <a:rPr lang="sv-SE" dirty="0" smtClean="0"/>
              <a:t>SAM. </a:t>
            </a:r>
          </a:p>
          <a:p>
            <a:r>
              <a:rPr lang="sv-SE" dirty="0"/>
              <a:t>OSA-enkäten är inte i sig en lösning på </a:t>
            </a:r>
            <a:r>
              <a:rPr lang="sv-SE" dirty="0" smtClean="0"/>
              <a:t>eventuella arbetsmiljöproblem, utan är ett verktyg för att undersöka arbetsmiljön. Andra verktyg är tex skyddsrond och tillbudsrapportering. </a:t>
            </a:r>
          </a:p>
          <a:p>
            <a:r>
              <a:rPr lang="sv-SE" dirty="0" smtClean="0"/>
              <a:t>OSA-enkäten bidrar till att få igång samtal om hur vi tillsammans kan förbättra vår gemensamma arbetsmiljö.</a:t>
            </a:r>
          </a:p>
          <a:p>
            <a:r>
              <a:rPr lang="sv-SE" dirty="0" smtClean="0"/>
              <a:t>Lämna gärna konkreta förslag på hur vår arbetsmiljö kan förbättras.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890" y="672716"/>
            <a:ext cx="1744019" cy="174699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0298545" y="1394691"/>
            <a:ext cx="1043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SAMVERKAN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840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Lagstiftning om OSA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58941" y="2159999"/>
            <a:ext cx="8820000" cy="3960000"/>
          </a:xfrm>
        </p:spPr>
        <p:txBody>
          <a:bodyPr/>
          <a:lstStyle/>
          <a:p>
            <a:r>
              <a:rPr lang="sv-SE" dirty="0" smtClean="0"/>
              <a:t>Arbetet med den organisatoriska och sociala arbetsmiljön (OSA) finns beskrivet i en av Arbetsmiljöverkets föreskrifter, AFS 2015:4</a:t>
            </a:r>
          </a:p>
          <a:p>
            <a:r>
              <a:rPr lang="sv-SE" dirty="0" smtClean="0"/>
              <a:t>En introducerande film om OSA finns på HR-webben. </a:t>
            </a:r>
          </a:p>
          <a:p>
            <a:r>
              <a:rPr lang="sv-SE" dirty="0" smtClean="0"/>
              <a:t>Föreskriften finns också på </a:t>
            </a:r>
            <a:r>
              <a:rPr lang="sv-SE" dirty="0" smtClean="0">
                <a:hlinkClick r:id="rId2"/>
              </a:rPr>
              <a:t>www.av.se</a:t>
            </a:r>
            <a:r>
              <a:rPr lang="sv-SE" dirty="0" smtClean="0"/>
              <a:t>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22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Inför genomförande av OSA-enkät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För att alla ska ha samma definitioner så ska vi gå igenom begrepp som används i enkäten: </a:t>
            </a:r>
          </a:p>
          <a:p>
            <a:pPr lvl="1"/>
            <a:r>
              <a:rPr lang="sv-SE" dirty="0" smtClean="0"/>
              <a:t>”</a:t>
            </a:r>
            <a:r>
              <a:rPr lang="sv-SE" dirty="0"/>
              <a:t>verksamhet”, ”chef</a:t>
            </a:r>
            <a:r>
              <a:rPr lang="sv-SE" dirty="0" smtClean="0"/>
              <a:t>”, ”personalmöten”, ”kollegor”, </a:t>
            </a:r>
            <a:r>
              <a:rPr lang="sv-SE" dirty="0" err="1" smtClean="0"/>
              <a:t>etc</a:t>
            </a:r>
            <a:endParaRPr lang="sv-SE" dirty="0" smtClean="0"/>
          </a:p>
          <a:p>
            <a:r>
              <a:rPr lang="sv-SE" dirty="0" smtClean="0"/>
              <a:t>Enkäten besvaras via en länk till LU:s upphandlade enkätverktyg.</a:t>
            </a:r>
          </a:p>
          <a:p>
            <a:r>
              <a:rPr lang="sv-SE" dirty="0" smtClean="0"/>
              <a:t>Enkäten fylls i anonymt och resultatet kommer inte att redovisas om färre än fem personer har besvarat enkäten. </a:t>
            </a:r>
          </a:p>
          <a:p>
            <a:r>
              <a:rPr lang="sv-SE" dirty="0" smtClean="0"/>
              <a:t>Enkäten kommer att skickas ut i </a:t>
            </a:r>
            <a:r>
              <a:rPr lang="sv-SE" b="1" dirty="0" smtClean="0"/>
              <a:t>vecka xx</a:t>
            </a:r>
          </a:p>
          <a:p>
            <a:r>
              <a:rPr lang="sv-SE" dirty="0" smtClean="0"/>
              <a:t>Vi kommer att inleda arbetet med resultatet tillsammans vid </a:t>
            </a:r>
            <a:r>
              <a:rPr lang="sv-SE" b="1" dirty="0" smtClean="0"/>
              <a:t>möte den xx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1016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 descr="s.59.jpg">
            <a:extLst>
              <a:ext uri="{FF2B5EF4-FFF2-40B4-BE49-F238E27FC236}">
                <a16:creationId xmlns:a16="http://schemas.microsoft.com/office/drawing/2014/main" id="{9E80669B-C5BE-9C45-A8B5-ABEB15FD08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32" y="189102"/>
            <a:ext cx="11807139" cy="6479799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DFF552-0AA8-8D49-AAF7-08148A72C0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7604" y="4695755"/>
            <a:ext cx="5444043" cy="1389745"/>
          </a:xfrm>
        </p:spPr>
        <p:txBody>
          <a:bodyPr/>
          <a:lstStyle/>
          <a:p>
            <a:r>
              <a:rPr lang="sv-SE" dirty="0" smtClean="0"/>
              <a:t>Resultat OSA-enkät</a:t>
            </a:r>
            <a:endParaRPr lang="sv-SE" dirty="0"/>
          </a:p>
        </p:txBody>
      </p:sp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59815" y="5881781"/>
            <a:ext cx="407437" cy="4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9"/>
    </mc:Choice>
    <mc:Fallback xmlns="">
      <p:transition spd="slow" advTm="1160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Genomgång av resultat OSA-enkät</a:t>
            </a:r>
            <a:endParaRPr lang="sv-SE" dirty="0"/>
          </a:p>
        </p:txBody>
      </p:sp>
      <p:sp>
        <p:nvSpPr>
          <p:cNvPr id="3" name="Vänsterpil 2"/>
          <p:cNvSpPr/>
          <p:nvPr/>
        </p:nvSpPr>
        <p:spPr>
          <a:xfrm>
            <a:off x="5223436" y="2160000"/>
            <a:ext cx="2461219" cy="814110"/>
          </a:xfrm>
          <a:prstGeom prst="leftArrow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000" y="2303130"/>
            <a:ext cx="3414056" cy="3420152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287937" y="3751596"/>
            <a:ext cx="207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SAMVERKAN</a:t>
            </a:r>
            <a:endParaRPr lang="sv-SE" sz="2800" dirty="0"/>
          </a:p>
        </p:txBody>
      </p:sp>
      <p:sp>
        <p:nvSpPr>
          <p:cNvPr id="9" name="textruta 8"/>
          <p:cNvSpPr txBox="1"/>
          <p:nvPr/>
        </p:nvSpPr>
        <p:spPr>
          <a:xfrm>
            <a:off x="7906296" y="2394837"/>
            <a:ext cx="293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Här genomförde vi enkäten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36" y="3574256"/>
            <a:ext cx="2493480" cy="87790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7906296" y="3828540"/>
            <a:ext cx="346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Nu arbetar vi med enkätresultatet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436" y="5052302"/>
            <a:ext cx="2493480" cy="877900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7906296" y="5168086"/>
            <a:ext cx="373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Vi ska också planera åtgärder utifrån enkätresultatet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7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684</Words>
  <Application>Microsoft Office PowerPoint</Application>
  <PresentationFormat>Bredbild</PresentationFormat>
  <Paragraphs>77</Paragraphs>
  <Slides>15</Slides>
  <Notes>4</Notes>
  <HiddenSlides>0</HiddenSlides>
  <MMClips>2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Helvetica Light</vt:lpstr>
      <vt:lpstr>Systemtypsnitt</vt:lpstr>
      <vt:lpstr>Times New Roman</vt:lpstr>
      <vt:lpstr>1_Office-tema</vt:lpstr>
      <vt:lpstr>2_Office-tema</vt:lpstr>
      <vt:lpstr>PowerPoint-presentation</vt:lpstr>
      <vt:lpstr>Till dig som chef</vt:lpstr>
      <vt:lpstr>PowerPoint-presentation</vt:lpstr>
      <vt:lpstr>Systematiskt arbetsmiljöarbete</vt:lpstr>
      <vt:lpstr>OSA – en del av SAM</vt:lpstr>
      <vt:lpstr>Lagstiftning om OSA</vt:lpstr>
      <vt:lpstr>Inför genomförande av OSA-enkät</vt:lpstr>
      <vt:lpstr>PowerPoint-presentation</vt:lpstr>
      <vt:lpstr>Genomgång av resultat OSA-enkät</vt:lpstr>
      <vt:lpstr>Resultat OSA-enkät avdelning XX</vt:lpstr>
      <vt:lpstr>Exempel på resultatredovisning 1 – staplar per frågeställning</vt:lpstr>
      <vt:lpstr>Exempel på resultatredovisning 2 – tendenser per frågeställning</vt:lpstr>
      <vt:lpstr>Diskutera i grupper</vt:lpstr>
      <vt:lpstr>Diskutera i grupper</vt:lpstr>
      <vt:lpstr>Uppföljning</vt:lpstr>
    </vt:vector>
  </TitlesOfParts>
  <Company>Lunds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Sjösten</dc:creator>
  <cp:lastModifiedBy>Charlotte Hedin</cp:lastModifiedBy>
  <cp:revision>38</cp:revision>
  <dcterms:created xsi:type="dcterms:W3CDTF">2020-08-31T13:24:44Z</dcterms:created>
  <dcterms:modified xsi:type="dcterms:W3CDTF">2020-12-07T11:04:13Z</dcterms:modified>
</cp:coreProperties>
</file>